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5"/>
  </p:notesMasterIdLst>
  <p:handoutMasterIdLst>
    <p:handoutMasterId r:id="rId16"/>
  </p:handoutMasterIdLst>
  <p:sldIdLst>
    <p:sldId id="350" r:id="rId5"/>
    <p:sldId id="361" r:id="rId6"/>
    <p:sldId id="365" r:id="rId7"/>
    <p:sldId id="357" r:id="rId8"/>
    <p:sldId id="355" r:id="rId9"/>
    <p:sldId id="366" r:id="rId10"/>
    <p:sldId id="367" r:id="rId11"/>
    <p:sldId id="368" r:id="rId12"/>
    <p:sldId id="364" r:id="rId13"/>
    <p:sldId id="343" r:id="rId1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4" name="Marcador de pie de página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es-ES" smtClean="0"/>
              <a:t>‹Nº›</a:t>
            </a:fld>
            <a:endParaRPr lang="es-E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A624D79-AA5A-4B72-BA9F-0A324F48F382}" type="datetime1">
              <a:rPr lang="es-ES" noProof="0" smtClean="0"/>
              <a:t>17/05/2023</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es-ES" noProof="0" smtClean="0"/>
              <a:t>‹Nº›</a:t>
            </a:fld>
            <a:endParaRPr lang="es-ES"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A89C7E07-3C67-C64C-8DA0-0404F6303970}" type="slidenum">
              <a:rPr lang="es-ES" smtClean="0"/>
              <a:t>1</a:t>
            </a:fld>
            <a:endParaRPr lang="es-ES"/>
          </a:p>
        </p:txBody>
      </p:sp>
    </p:spTree>
    <p:extLst>
      <p:ext uri="{BB962C8B-B14F-4D97-AF65-F5344CB8AC3E}">
        <p14:creationId xmlns:p14="http://schemas.microsoft.com/office/powerpoint/2010/main" val="87504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A89C7E07-3C67-C64C-8DA0-0404F6303970}" type="slidenum">
              <a:rPr lang="es-ES" smtClean="0"/>
              <a:t>2</a:t>
            </a:fld>
            <a:endParaRPr lang="es-ES"/>
          </a:p>
        </p:txBody>
      </p:sp>
    </p:spTree>
    <p:extLst>
      <p:ext uri="{BB962C8B-B14F-4D97-AF65-F5344CB8AC3E}">
        <p14:creationId xmlns:p14="http://schemas.microsoft.com/office/powerpoint/2010/main" val="4245369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A89C7E07-3C67-C64C-8DA0-0404F6303970}" type="slidenum">
              <a:rPr lang="es-ES" smtClean="0"/>
              <a:t>4</a:t>
            </a:fld>
            <a:endParaRPr lang="es-ES"/>
          </a:p>
        </p:txBody>
      </p:sp>
    </p:spTree>
    <p:extLst>
      <p:ext uri="{BB962C8B-B14F-4D97-AF65-F5344CB8AC3E}">
        <p14:creationId xmlns:p14="http://schemas.microsoft.com/office/powerpoint/2010/main" val="332245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A89C7E07-3C67-C64C-8DA0-0404F6303970}" type="slidenum">
              <a:rPr lang="es-ES" smtClean="0"/>
              <a:t>5</a:t>
            </a:fld>
            <a:endParaRPr lang="es-ES"/>
          </a:p>
        </p:txBody>
      </p:sp>
    </p:spTree>
    <p:extLst>
      <p:ext uri="{BB962C8B-B14F-4D97-AF65-F5344CB8AC3E}">
        <p14:creationId xmlns:p14="http://schemas.microsoft.com/office/powerpoint/2010/main" val="145732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A89C7E07-3C67-C64C-8DA0-0404F6303970}" type="slidenum">
              <a:rPr lang="es-ES" smtClean="0"/>
              <a:t>9</a:t>
            </a:fld>
            <a:endParaRPr lang="es-ES"/>
          </a:p>
        </p:txBody>
      </p:sp>
    </p:spTree>
    <p:extLst>
      <p:ext uri="{BB962C8B-B14F-4D97-AF65-F5344CB8AC3E}">
        <p14:creationId xmlns:p14="http://schemas.microsoft.com/office/powerpoint/2010/main" val="3078276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A89C7E07-3C67-C64C-8DA0-0404F6303970}" type="slidenum">
              <a:rPr lang="es-ES" smtClean="0"/>
              <a:t>10</a:t>
            </a:fld>
            <a:endParaRPr lang="es-ES"/>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es-ES" noProof="0"/>
              <a:t>Haga clic para modificar el estilo de título del patrón</a:t>
            </a:r>
            <a:endParaRPr lang="es-ES" noProof="0" dirty="0"/>
          </a:p>
        </p:txBody>
      </p:sp>
      <p:grpSp>
        <p:nvGrpSpPr>
          <p:cNvPr id="9" name="Grupo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13" name="Conector recto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1" name="Forma libre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2" name="Forma libre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ES"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Marcador de texto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5" name="Marcador de texto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7" name="Marcador de contenido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sp>
        <p:nvSpPr>
          <p:cNvPr id="28" name="Marcador de posición de contenido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cxnSp>
        <p:nvCxnSpPr>
          <p:cNvPr id="15" name="Conector recto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Marcador de fecha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fld id="{7F69136C-C4B2-45F2-BCFC-515A0853BD43}" type="datetime4">
              <a:rPr lang="es-ES" noProof="0" smtClean="0">
                <a:latin typeface="+mn-lt"/>
              </a:rPr>
              <a:t>17 de mayo de 2023</a:t>
            </a:fld>
            <a:endParaRPr lang="es-ES" noProof="0" dirty="0">
              <a:latin typeface="+mn-lt"/>
            </a:endParaRPr>
          </a:p>
        </p:txBody>
      </p:sp>
      <p:sp>
        <p:nvSpPr>
          <p:cNvPr id="3" name="Marcador de pie de página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r>
              <a:rPr lang="es-ES" noProof="0" dirty="0"/>
              <a:t>Revisión anual</a:t>
            </a:r>
            <a:endParaRPr lang="es-ES" b="0" noProof="0" dirty="0"/>
          </a:p>
        </p:txBody>
      </p:sp>
      <p:sp>
        <p:nvSpPr>
          <p:cNvPr id="4" name="Marcador de número de diapositiva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es-ES" noProof="0" smtClean="0"/>
              <a:pPr rtl="0"/>
              <a:t>‹Nº›</a:t>
            </a:fld>
            <a:endParaRPr lang="es-ES"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upo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orma libre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39" name="Forma libre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40" name="Forma libre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ES"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Marcador de texto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s-ES" noProof="0"/>
              <a:t>Haga clic para modificar los estilos de texto del patrón</a:t>
            </a:r>
          </a:p>
        </p:txBody>
      </p:sp>
      <p:sp>
        <p:nvSpPr>
          <p:cNvPr id="27" name="Marcador de contenido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sp>
        <p:nvSpPr>
          <p:cNvPr id="20" name="Marcador de texto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s-ES" noProof="0"/>
              <a:t>Haga clic para modificar los estilos de texto del patrón</a:t>
            </a:r>
          </a:p>
        </p:txBody>
      </p:sp>
      <p:sp>
        <p:nvSpPr>
          <p:cNvPr id="21" name="Marcador de contenido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sp>
        <p:nvSpPr>
          <p:cNvPr id="22" name="Marcador de texto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s-ES" noProof="0"/>
              <a:t>Haga clic para modificar los estilos de texto del patrón</a:t>
            </a:r>
          </a:p>
        </p:txBody>
      </p:sp>
      <p:sp>
        <p:nvSpPr>
          <p:cNvPr id="24" name="Marcador de posición de contenido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cxnSp>
        <p:nvCxnSpPr>
          <p:cNvPr id="26" name="Conector recto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Marcador de fecha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fld id="{846AC6E8-C089-4970-88B6-A9DF4F2A5ECC}" type="datetime4">
              <a:rPr lang="es-ES" noProof="0" smtClean="0">
                <a:latin typeface="+mn-lt"/>
              </a:rPr>
              <a:t>17 de mayo de 2023</a:t>
            </a:fld>
            <a:endParaRPr lang="es-ES" noProof="0" dirty="0">
              <a:latin typeface="+mn-lt"/>
            </a:endParaRPr>
          </a:p>
        </p:txBody>
      </p:sp>
      <p:sp>
        <p:nvSpPr>
          <p:cNvPr id="3" name="Marcador de pie de página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r>
              <a:rPr lang="es-ES" noProof="0" dirty="0"/>
              <a:t>Revisión anual</a:t>
            </a:r>
            <a:endParaRPr lang="es-ES" b="0" noProof="0" dirty="0"/>
          </a:p>
        </p:txBody>
      </p:sp>
      <p:sp>
        <p:nvSpPr>
          <p:cNvPr id="4" name="Marcador de número de diapositiva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es-ES" noProof="0" smtClean="0"/>
              <a:pPr rtl="0"/>
              <a:t>‹Nº›</a:t>
            </a:fld>
            <a:endParaRPr lang="es-ES"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n ">
    <p:bg>
      <p:bgPr>
        <a:solidFill>
          <a:schemeClr val="tx1"/>
        </a:solidFill>
        <a:effectLst/>
      </p:bgPr>
    </p:bg>
    <p:spTree>
      <p:nvGrpSpPr>
        <p:cNvPr id="1" name=""/>
        <p:cNvGrpSpPr/>
        <p:nvPr/>
      </p:nvGrpSpPr>
      <p:grpSpPr>
        <a:xfrm>
          <a:off x="0" y="0"/>
          <a:ext cx="0" cy="0"/>
          <a:chOff x="0" y="0"/>
          <a:chExt cx="0" cy="0"/>
        </a:xfrm>
      </p:grpSpPr>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ES"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Marcador de texto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grpSp>
        <p:nvGrpSpPr>
          <p:cNvPr id="15" name="Grupo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orma libre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17" name="Forma libre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18" name="Forma libre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
        <p:nvSpPr>
          <p:cNvPr id="4" name="Marcador de texto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1" name="Marcador de texto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sp>
        <p:nvSpPr>
          <p:cNvPr id="22" name="Marcador de texto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3" name="Marcador de texto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sp>
        <p:nvSpPr>
          <p:cNvPr id="24" name="Marcador de texto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5" name="Marcador de texto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sp>
        <p:nvSpPr>
          <p:cNvPr id="26" name="Marcador de texto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7" name="Marcador de texto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sp>
        <p:nvSpPr>
          <p:cNvPr id="28" name="Marcador de texto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 name="Marcador de fecha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fld id="{49053CBC-2B39-42EE-A9ED-10AB05B9208E}" type="datetime4">
              <a:rPr lang="es-ES" noProof="0" smtClean="0">
                <a:latin typeface="+mn-lt"/>
              </a:rPr>
              <a:t>17 de mayo de 2023</a:t>
            </a:fld>
            <a:endParaRPr lang="es-ES" noProof="0" dirty="0">
              <a:latin typeface="+mn-lt"/>
            </a:endParaRPr>
          </a:p>
        </p:txBody>
      </p:sp>
      <p:sp>
        <p:nvSpPr>
          <p:cNvPr id="5" name="Marcador de pie de página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r>
              <a:rPr lang="es-ES" noProof="0" dirty="0"/>
              <a:t>Revisión anual</a:t>
            </a:r>
            <a:endParaRPr lang="es-ES" b="0" noProof="0" dirty="0"/>
          </a:p>
        </p:txBody>
      </p:sp>
      <p:sp>
        <p:nvSpPr>
          <p:cNvPr id="6" name="Marcador de número de diapositiva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es-ES" noProof="0" smtClean="0"/>
              <a:pPr rtl="0"/>
              <a:t>‹Nº›</a:t>
            </a:fld>
            <a:endParaRPr lang="es-ES"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cias">
    <p:bg>
      <p:bgPr>
        <a:solidFill>
          <a:schemeClr val="tx1"/>
        </a:solidFill>
        <a:effectLst/>
      </p:bgPr>
    </p:bg>
    <p:spTree>
      <p:nvGrpSpPr>
        <p:cNvPr id="1" name=""/>
        <p:cNvGrpSpPr/>
        <p:nvPr/>
      </p:nvGrpSpPr>
      <p:grpSpPr>
        <a:xfrm>
          <a:off x="0" y="0"/>
          <a:ext cx="0" cy="0"/>
          <a:chOff x="0" y="0"/>
          <a:chExt cx="0" cy="0"/>
        </a:xfrm>
      </p:grpSpPr>
      <p:sp>
        <p:nvSpPr>
          <p:cNvPr id="16" name="Marcador de texto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17" name="Subtítulo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26" name="Título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ES" noProof="0" dirty="0"/>
          </a:p>
        </p:txBody>
      </p:sp>
      <p:cxnSp>
        <p:nvCxnSpPr>
          <p:cNvPr id="27" name="Conector recto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Marcador de posición de imagen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es-ES" noProof="0"/>
              <a:t>Haga clic en el icono para agregar una imagen</a:t>
            </a:r>
            <a:endParaRPr lang="es-ES" noProof="0" dirty="0"/>
          </a:p>
        </p:txBody>
      </p:sp>
      <p:grpSp>
        <p:nvGrpSpPr>
          <p:cNvPr id="30" name="Grupo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orma libre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32" name="Forma libre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33" name="Forma libre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8" name="Forma libre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9" name="Forma libre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10" name="Forma libre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ES" noProof="0" dirty="0"/>
            </a:p>
          </p:txBody>
        </p:sp>
        <p:sp>
          <p:nvSpPr>
            <p:cNvPr id="11" name="Forma libre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
        <p:nvSpPr>
          <p:cNvPr id="12" name="Título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es-ES" noProof="0"/>
              <a:t>Haga clic para modificar el estilo de título del patrón</a:t>
            </a:r>
            <a:endParaRPr lang="es-ES" noProof="0" dirty="0"/>
          </a:p>
        </p:txBody>
      </p:sp>
      <p:cxnSp>
        <p:nvCxnSpPr>
          <p:cNvPr id="13" name="Conector recto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Marcador de texto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15" name="Marcador de texto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16" name="Conector recto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Marcador de texto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18" name="Marcador de texto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20" name="Conector recto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Marcador de texto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2" name="Marcador de texto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23" name="Conector recto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Marcador de texto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5" name="Marcador de texto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26" name="Conector recto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Marcador de texto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8" name="Marcador de texto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 name="Marcador de fecha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fld id="{0CFFE12A-8763-4EB7-9CEB-5B78076C5C21}" type="datetime4">
              <a:rPr lang="es-ES" noProof="0" smtClean="0">
                <a:latin typeface="+mn-lt"/>
              </a:rPr>
              <a:t>17 de mayo de 2023</a:t>
            </a:fld>
            <a:endParaRPr lang="es-ES" noProof="0" dirty="0">
              <a:latin typeface="+mn-lt"/>
            </a:endParaRPr>
          </a:p>
        </p:txBody>
      </p:sp>
      <p:sp>
        <p:nvSpPr>
          <p:cNvPr id="3" name="Marcador de pie de página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es-ES" noProof="0" dirty="0"/>
              <a:t>Revisión anual</a:t>
            </a:r>
            <a:endParaRPr lang="es-ES" b="0" noProof="0" dirty="0"/>
          </a:p>
        </p:txBody>
      </p:sp>
      <p:sp>
        <p:nvSpPr>
          <p:cNvPr id="4" name="Marcador de número de diapositiva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es-ES" noProof="0" smtClean="0"/>
              <a:pPr rtl="0"/>
              <a:t>‹Nº›</a:t>
            </a:fld>
            <a:endParaRPr lang="es-ES"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orma libre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16" name="Forma libre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19" name="Forma libre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
        <p:nvSpPr>
          <p:cNvPr id="14" name="Marcador de posición de imagen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es-ES" noProof="0"/>
              <a:t>Haga clic en el icono para agregar una imagen</a:t>
            </a:r>
            <a:endParaRPr lang="es-ES" noProof="0" dirty="0"/>
          </a:p>
        </p:txBody>
      </p:sp>
      <p:sp>
        <p:nvSpPr>
          <p:cNvPr id="9" name="Título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ES" noProof="0" dirty="0"/>
          </a:p>
        </p:txBody>
      </p:sp>
      <p:cxnSp>
        <p:nvCxnSpPr>
          <p:cNvPr id="17" name="Conector recto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Marcador de texto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 name="Marcador de fecha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fld id="{845086BA-4771-4251-A1A0-95AEDDEBD7A7}" type="datetime4">
              <a:rPr lang="es-ES" noProof="0" smtClean="0">
                <a:latin typeface="+mn-lt"/>
              </a:rPr>
              <a:t>17 de mayo de 2023</a:t>
            </a:fld>
            <a:endParaRPr lang="es-ES" noProof="0" dirty="0">
              <a:latin typeface="+mn-lt"/>
            </a:endParaRPr>
          </a:p>
        </p:txBody>
      </p:sp>
      <p:sp>
        <p:nvSpPr>
          <p:cNvPr id="3" name="Marcador de pie de página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r>
              <a:rPr lang="es-ES" noProof="0" dirty="0"/>
              <a:t>Revisión anual</a:t>
            </a:r>
            <a:endParaRPr lang="es-ES" b="0" noProof="0" dirty="0"/>
          </a:p>
        </p:txBody>
      </p:sp>
      <p:sp>
        <p:nvSpPr>
          <p:cNvPr id="4" name="Marcador de número de diapositiva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es-ES" noProof="0" smtClean="0"/>
              <a:pPr rtl="0"/>
              <a:t>‹Nº›</a:t>
            </a:fld>
            <a:endParaRPr lang="es-ES"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anso">
    <p:bg>
      <p:bgPr>
        <a:solidFill>
          <a:schemeClr val="tx1"/>
        </a:solidFill>
        <a:effectLst/>
      </p:bgPr>
    </p:bg>
    <p:spTree>
      <p:nvGrpSpPr>
        <p:cNvPr id="1" name=""/>
        <p:cNvGrpSpPr/>
        <p:nvPr/>
      </p:nvGrpSpPr>
      <p:grpSpPr>
        <a:xfrm>
          <a:off x="0" y="0"/>
          <a:ext cx="0" cy="0"/>
          <a:chOff x="0" y="0"/>
          <a:chExt cx="0" cy="0"/>
        </a:xfrm>
      </p:grpSpPr>
      <p:sp>
        <p:nvSpPr>
          <p:cNvPr id="21" name="Marcador de posición de imagen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es-ES" noProof="0"/>
              <a:t>Haga clic en el icono para agregar una imagen</a:t>
            </a:r>
            <a:endParaRPr lang="es-ES" noProof="0" dirty="0"/>
          </a:p>
        </p:txBody>
      </p:sp>
      <p:sp>
        <p:nvSpPr>
          <p:cNvPr id="18" name="Título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es-ES" noProof="0"/>
              <a:t>Haga clic para modificar el estilo de título del patrón</a:t>
            </a:r>
            <a:endParaRPr lang="es-ES" noProof="0" dirty="0"/>
          </a:p>
        </p:txBody>
      </p:sp>
      <p:cxnSp>
        <p:nvCxnSpPr>
          <p:cNvPr id="20" name="Conector recto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upo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orma libre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4" name="Forma libre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5" name="Forma libre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áfico">
    <p:bg>
      <p:bgPr>
        <a:solidFill>
          <a:schemeClr val="tx1"/>
        </a:solidFill>
        <a:effectLst/>
      </p:bgPr>
    </p:bg>
    <p:spTree>
      <p:nvGrpSpPr>
        <p:cNvPr id="1" name=""/>
        <p:cNvGrpSpPr/>
        <p:nvPr/>
      </p:nvGrpSpPr>
      <p:grpSpPr>
        <a:xfrm>
          <a:off x="0" y="0"/>
          <a:ext cx="0" cy="0"/>
          <a:chOff x="0" y="0"/>
          <a:chExt cx="0" cy="0"/>
        </a:xfrm>
      </p:grpSpPr>
      <p:sp>
        <p:nvSpPr>
          <p:cNvPr id="6" name="Marcador de posición de gráfico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es-ES" noProof="0"/>
              <a:t>Haga clic en el icono para agregar un gráfico</a:t>
            </a:r>
          </a:p>
        </p:txBody>
      </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ES" noProof="0"/>
              <a:t>Haga clic para editar </a:t>
            </a:r>
          </a:p>
        </p:txBody>
      </p:sp>
      <p:sp>
        <p:nvSpPr>
          <p:cNvPr id="2" name="Marcador de fecha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fld id="{6A99CD11-04C6-421F-AE19-E5D29CCF776B}" type="datetime4">
              <a:rPr lang="es-ES" noProof="0" smtClean="0">
                <a:latin typeface="+mn-lt"/>
              </a:rPr>
              <a:t>17 de mayo de 2023</a:t>
            </a:fld>
            <a:endParaRPr lang="es-ES" noProof="0">
              <a:latin typeface="+mn-lt"/>
            </a:endParaRPr>
          </a:p>
        </p:txBody>
      </p:sp>
      <p:sp>
        <p:nvSpPr>
          <p:cNvPr id="3" name="Marcador de pie de página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r>
              <a:rPr lang="es-ES" noProof="0"/>
              <a:t>Revisión anual</a:t>
            </a:r>
            <a:endParaRPr lang="es-ES" b="0" noProof="0"/>
          </a:p>
        </p:txBody>
      </p:sp>
      <p:sp>
        <p:nvSpPr>
          <p:cNvPr id="4" name="Marcador de número de diapositiva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es-ES" noProof="0" smtClean="0"/>
              <a:pPr rtl="0"/>
              <a:t>‹Nº›</a:t>
            </a:fld>
            <a:endParaRPr lang="es-ES"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a">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ES" noProof="0"/>
              <a:t>Haga clic para editar </a:t>
            </a:r>
          </a:p>
        </p:txBody>
      </p:sp>
      <p:sp>
        <p:nvSpPr>
          <p:cNvPr id="9" name="Marcador de título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es-ES" noProof="0"/>
              <a:t>Haga clic en el icono para agregar una tabla</a:t>
            </a:r>
          </a:p>
        </p:txBody>
      </p:sp>
      <p:sp>
        <p:nvSpPr>
          <p:cNvPr id="2" name="Marcador de fecha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fld id="{68820299-DC87-4039-A7B5-9AC50CF7A216}" type="datetime4">
              <a:rPr lang="es-ES" noProof="0" smtClean="0">
                <a:latin typeface="+mn-lt"/>
              </a:rPr>
              <a:t>17 de mayo de 2023</a:t>
            </a:fld>
            <a:endParaRPr lang="es-ES" noProof="0">
              <a:latin typeface="+mn-lt"/>
            </a:endParaRPr>
          </a:p>
        </p:txBody>
      </p:sp>
      <p:sp>
        <p:nvSpPr>
          <p:cNvPr id="3" name="Marcador de pie de página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es-ES" noProof="0"/>
              <a:t>Revisión anual</a:t>
            </a:r>
            <a:endParaRPr lang="es-ES" b="0" noProof="0"/>
          </a:p>
        </p:txBody>
      </p:sp>
      <p:sp>
        <p:nvSpPr>
          <p:cNvPr id="4" name="Marcador de número de diapositiva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es-ES" noProof="0" smtClean="0"/>
              <a:pPr rtl="0"/>
              <a:t>‹Nº›</a:t>
            </a:fld>
            <a:endParaRPr lang="es-ES"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
    <p:bg>
      <p:bgPr>
        <a:solidFill>
          <a:schemeClr val="tx1"/>
        </a:solid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es-ES" noProof="0"/>
              <a:t>Haga clic para modificar el estilo de título del patrón</a:t>
            </a:r>
            <a:endParaRPr lang="es-ES" noProof="0" dirty="0"/>
          </a:p>
        </p:txBody>
      </p:sp>
      <p:sp>
        <p:nvSpPr>
          <p:cNvPr id="10" name="Cuadro de texto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pPr rtl="0"/>
            <a:r>
              <a:rPr lang="es-ES" sz="20000" b="1" noProof="0" dirty="0">
                <a:solidFill>
                  <a:schemeClr val="bg1"/>
                </a:solidFill>
              </a:rPr>
              <a:t>“</a:t>
            </a:r>
          </a:p>
        </p:txBody>
      </p:sp>
      <p:grpSp>
        <p:nvGrpSpPr>
          <p:cNvPr id="18" name="Grupo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forma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0" name="Forma libre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1" name="Forma libre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2" name="Forma libre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ES" noProof="0" dirty="0"/>
            </a:p>
          </p:txBody>
        </p:sp>
        <p:sp>
          <p:nvSpPr>
            <p:cNvPr id="23" name="Forma libre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grpSp>
        <p:nvGrpSpPr>
          <p:cNvPr id="24" name="Grupo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orma libre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6" name="Forma libre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7" name="Forma libre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quipo">
    <p:bg>
      <p:bgPr>
        <a:solidFill>
          <a:schemeClr val="tx1"/>
        </a:solidFill>
        <a:effectLst/>
      </p:bgPr>
    </p:bg>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orma libre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7" name="Forma libre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36" name="Forma libre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
        <p:nvSpPr>
          <p:cNvPr id="38" name="Marcador de posición de imagen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es-ES" noProof="0"/>
              <a:t>Haga clic en el icono para agregar una imagen</a:t>
            </a:r>
            <a:endParaRPr lang="es-ES" noProof="0" dirty="0"/>
          </a:p>
        </p:txBody>
      </p:sp>
      <p:sp>
        <p:nvSpPr>
          <p:cNvPr id="61" name="Título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ES" noProof="0"/>
              <a:t>Haga clic para modificar el estilo de título del patrón</a:t>
            </a:r>
            <a:endParaRPr lang="es-ES" noProof="0" dirty="0"/>
          </a:p>
        </p:txBody>
      </p:sp>
      <p:cxnSp>
        <p:nvCxnSpPr>
          <p:cNvPr id="62" name="Conector recto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Marcador de posición de imagen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es-ES" noProof="0"/>
              <a:t>Haga clic en el icono para agregar una imagen</a:t>
            </a:r>
            <a:endParaRPr lang="es-ES" noProof="0" dirty="0"/>
          </a:p>
        </p:txBody>
      </p:sp>
      <p:sp>
        <p:nvSpPr>
          <p:cNvPr id="72" name="Marcador de texto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3" name="Marcador de texto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4" name="Marcador de texto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5" name="Marcador de texto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6" name="Marcador de texto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7" name="Marcador de texto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8" name="Marcador de texto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9" name="Marcador de texto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grpSp>
        <p:nvGrpSpPr>
          <p:cNvPr id="23" name="Grupo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forma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29" name="Forma libre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30" name="Forma libre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sp>
          <p:nvSpPr>
            <p:cNvPr id="31" name="Forma libre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ES" noProof="0" dirty="0"/>
            </a:p>
          </p:txBody>
        </p:sp>
        <p:sp>
          <p:nvSpPr>
            <p:cNvPr id="32" name="Forma libre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ES" noProof="0" dirty="0"/>
            </a:p>
          </p:txBody>
        </p:sp>
      </p:grpSp>
      <p:sp>
        <p:nvSpPr>
          <p:cNvPr id="66" name="Marcador de posición de imagen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es-ES" noProof="0"/>
              <a:t>Haga clic en el icono para agregar una imagen</a:t>
            </a:r>
            <a:endParaRPr lang="es-ES" noProof="0" dirty="0"/>
          </a:p>
        </p:txBody>
      </p:sp>
      <p:sp>
        <p:nvSpPr>
          <p:cNvPr id="69" name="Marcador de posición de imagen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es-ES" noProof="0"/>
              <a:t>Haga clic en el icono para agregar una imagen</a:t>
            </a:r>
            <a:endParaRPr lang="es-ES" noProof="0" dirty="0"/>
          </a:p>
        </p:txBody>
      </p:sp>
      <p:sp>
        <p:nvSpPr>
          <p:cNvPr id="2" name="Marcador de fecha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p>
            <a:pPr rtl="0"/>
            <a:fld id="{7BEA095D-F9AB-465B-A2BC-526B797F4865}" type="datetime4">
              <a:rPr lang="es-ES" noProof="0" smtClean="0">
                <a:latin typeface="+mn-lt"/>
              </a:rPr>
              <a:t>17 de mayo de 2023</a:t>
            </a:fld>
            <a:endParaRPr lang="es-ES" noProof="0" dirty="0">
              <a:latin typeface="+mn-lt"/>
            </a:endParaRPr>
          </a:p>
        </p:txBody>
      </p:sp>
      <p:sp>
        <p:nvSpPr>
          <p:cNvPr id="3" name="Marcador de pie de página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r>
              <a:rPr lang="es-ES" noProof="0" dirty="0"/>
              <a:t>Revisión anual</a:t>
            </a:r>
            <a:endParaRPr lang="es-ES" b="0" noProof="0" dirty="0"/>
          </a:p>
        </p:txBody>
      </p:sp>
      <p:sp>
        <p:nvSpPr>
          <p:cNvPr id="4" name="Marcador de número de diapositiva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es-ES" noProof="0" smtClean="0"/>
              <a:pPr rtl="0"/>
              <a:t>‹Nº›</a:t>
            </a:fld>
            <a:endParaRPr lang="es-ES"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cala de tiempo ">
    <p:bg>
      <p:bgPr>
        <a:solidFill>
          <a:schemeClr val="tx1"/>
        </a:solidFill>
        <a:effectLst/>
      </p:bgPr>
    </p:bg>
    <p:spTree>
      <p:nvGrpSpPr>
        <p:cNvPr id="1" name=""/>
        <p:cNvGrpSpPr/>
        <p:nvPr/>
      </p:nvGrpSpPr>
      <p:grpSpPr>
        <a:xfrm>
          <a:off x="0" y="0"/>
          <a:ext cx="0" cy="0"/>
          <a:chOff x="0" y="0"/>
          <a:chExt cx="0" cy="0"/>
        </a:xfrm>
      </p:grpSpPr>
      <p:cxnSp>
        <p:nvCxnSpPr>
          <p:cNvPr id="21" name="Conector recto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ítulo 1">
            <a:extLst>
              <a:ext uri="{FF2B5EF4-FFF2-40B4-BE49-F238E27FC236}">
                <a16:creationId xmlns:a16="http://schemas.microsoft.com/office/drawing/2014/main" id="{46EEE005-F78A-9D4F-B159-964376C387DD}"/>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ES" noProof="0"/>
              <a:t>Haga clic para editar </a:t>
            </a:r>
          </a:p>
        </p:txBody>
      </p:sp>
      <p:sp>
        <p:nvSpPr>
          <p:cNvPr id="96" name="Marcador de texto 29">
            <a:extLst>
              <a:ext uri="{FF2B5EF4-FFF2-40B4-BE49-F238E27FC236}">
                <a16:creationId xmlns:a16="http://schemas.microsoft.com/office/drawing/2014/main" id="{FC61536F-8EA7-5A48-AF76-8B0E251BD8CB}"/>
              </a:ext>
            </a:extLst>
          </p:cNvPr>
          <p:cNvSpPr>
            <a:spLocks noGrp="1"/>
          </p:cNvSpPr>
          <p:nvPr>
            <p:ph type="body" sz="quarter" idx="12" hasCustomPrompt="1"/>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editar </a:t>
            </a:r>
          </a:p>
        </p:txBody>
      </p:sp>
      <p:sp>
        <p:nvSpPr>
          <p:cNvPr id="97" name="Marcador de texto 29">
            <a:extLst>
              <a:ext uri="{FF2B5EF4-FFF2-40B4-BE49-F238E27FC236}">
                <a16:creationId xmlns:a16="http://schemas.microsoft.com/office/drawing/2014/main" id="{64FFD994-BD97-ED49-8607-286ECBB1CDA3}"/>
              </a:ext>
            </a:extLst>
          </p:cNvPr>
          <p:cNvSpPr>
            <a:spLocks noGrp="1"/>
          </p:cNvSpPr>
          <p:nvPr>
            <p:ph type="body" sz="quarter" idx="11" hasCustomPrompt="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editar </a:t>
            </a:r>
          </a:p>
        </p:txBody>
      </p:sp>
      <p:sp>
        <p:nvSpPr>
          <p:cNvPr id="102" name="Marcador de texto 29">
            <a:extLst>
              <a:ext uri="{FF2B5EF4-FFF2-40B4-BE49-F238E27FC236}">
                <a16:creationId xmlns:a16="http://schemas.microsoft.com/office/drawing/2014/main" id="{D1ADE805-BFBC-ED47-B9CB-6CB2FF02E868}"/>
              </a:ext>
            </a:extLst>
          </p:cNvPr>
          <p:cNvSpPr>
            <a:spLocks noGrp="1"/>
          </p:cNvSpPr>
          <p:nvPr>
            <p:ph type="body" sz="quarter" idx="30" hasCustomPrompt="1"/>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editar </a:t>
            </a:r>
          </a:p>
        </p:txBody>
      </p:sp>
      <p:sp>
        <p:nvSpPr>
          <p:cNvPr id="103" name="Marcador de texto 29">
            <a:extLst>
              <a:ext uri="{FF2B5EF4-FFF2-40B4-BE49-F238E27FC236}">
                <a16:creationId xmlns:a16="http://schemas.microsoft.com/office/drawing/2014/main" id="{334A3589-641F-F547-891B-149579153B75}"/>
              </a:ext>
            </a:extLst>
          </p:cNvPr>
          <p:cNvSpPr>
            <a:spLocks noGrp="1"/>
          </p:cNvSpPr>
          <p:nvPr>
            <p:ph type="body" sz="quarter" idx="31" hasCustomPrompt="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es-ES" noProof="0"/>
              <a:t>Haga clic para editar </a:t>
            </a:r>
          </a:p>
        </p:txBody>
      </p:sp>
      <p:sp>
        <p:nvSpPr>
          <p:cNvPr id="106" name="Marcador de texto 29">
            <a:extLst>
              <a:ext uri="{FF2B5EF4-FFF2-40B4-BE49-F238E27FC236}">
                <a16:creationId xmlns:a16="http://schemas.microsoft.com/office/drawing/2014/main" id="{A63F8454-D12E-A641-ABD0-8977D3F5EC05}"/>
              </a:ext>
            </a:extLst>
          </p:cNvPr>
          <p:cNvSpPr>
            <a:spLocks noGrp="1"/>
          </p:cNvSpPr>
          <p:nvPr>
            <p:ph type="body" sz="quarter" idx="32" hasCustomPrompt="1"/>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editar </a:t>
            </a:r>
          </a:p>
        </p:txBody>
      </p:sp>
      <p:sp>
        <p:nvSpPr>
          <p:cNvPr id="107" name="Marcador de texto 29">
            <a:extLst>
              <a:ext uri="{FF2B5EF4-FFF2-40B4-BE49-F238E27FC236}">
                <a16:creationId xmlns:a16="http://schemas.microsoft.com/office/drawing/2014/main" id="{F35AA15D-DBAD-9840-8764-A5B6D486A234}"/>
              </a:ext>
            </a:extLst>
          </p:cNvPr>
          <p:cNvSpPr>
            <a:spLocks noGrp="1"/>
          </p:cNvSpPr>
          <p:nvPr>
            <p:ph type="body" sz="quarter" idx="33" hasCustomPrompt="1"/>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es-ES" noProof="0"/>
              <a:t>Haga clic para editar </a:t>
            </a:r>
          </a:p>
        </p:txBody>
      </p:sp>
      <p:sp>
        <p:nvSpPr>
          <p:cNvPr id="108" name="Marcador de texto 29">
            <a:extLst>
              <a:ext uri="{FF2B5EF4-FFF2-40B4-BE49-F238E27FC236}">
                <a16:creationId xmlns:a16="http://schemas.microsoft.com/office/drawing/2014/main" id="{8357CA0F-1A55-B145-8305-562F0DF22543}"/>
              </a:ext>
            </a:extLst>
          </p:cNvPr>
          <p:cNvSpPr>
            <a:spLocks noGrp="1"/>
          </p:cNvSpPr>
          <p:nvPr>
            <p:ph type="body" sz="quarter" idx="34" hasCustomPrompt="1"/>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editar </a:t>
            </a:r>
          </a:p>
        </p:txBody>
      </p:sp>
      <p:sp>
        <p:nvSpPr>
          <p:cNvPr id="109" name="Marcador de texto 29">
            <a:extLst>
              <a:ext uri="{FF2B5EF4-FFF2-40B4-BE49-F238E27FC236}">
                <a16:creationId xmlns:a16="http://schemas.microsoft.com/office/drawing/2014/main" id="{D6C49F6F-AF28-8942-8442-8F54A1DC388B}"/>
              </a:ext>
            </a:extLst>
          </p:cNvPr>
          <p:cNvSpPr>
            <a:spLocks noGrp="1"/>
          </p:cNvSpPr>
          <p:nvPr>
            <p:ph type="body" sz="quarter" idx="35" hasCustomPrompt="1"/>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editar </a:t>
            </a:r>
          </a:p>
        </p:txBody>
      </p:sp>
      <p:cxnSp>
        <p:nvCxnSpPr>
          <p:cNvPr id="8" name="Conector recto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ángulo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7" name="Rectángulo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Rectángulo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Rectángulo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fecha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p>
            <a:pPr rtl="0"/>
            <a:fld id="{F99D83C0-D2D5-496F-A305-9D3513BEF95B}" type="datetime4">
              <a:rPr lang="es-ES" noProof="0" smtClean="0">
                <a:latin typeface="+mn-lt"/>
              </a:rPr>
              <a:t>17 de mayo de 2023</a:t>
            </a:fld>
            <a:endParaRPr lang="es-ES" noProof="0">
              <a:latin typeface="+mn-lt"/>
            </a:endParaRPr>
          </a:p>
        </p:txBody>
      </p:sp>
      <p:sp>
        <p:nvSpPr>
          <p:cNvPr id="3" name="Marcador de pie de página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p>
            <a:pPr rtl="0"/>
            <a:r>
              <a:rPr lang="es-ES" noProof="0"/>
              <a:t>Revisión anual</a:t>
            </a:r>
            <a:endParaRPr lang="es-ES" b="0" noProof="0"/>
          </a:p>
        </p:txBody>
      </p:sp>
      <p:sp>
        <p:nvSpPr>
          <p:cNvPr id="4" name="Marcador de número de diapositiva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p>
            <a:pPr rtl="0"/>
            <a:fld id="{294A09A9-5501-47C1-A89A-A340965A2BE2}" type="slidenum">
              <a:rPr lang="es-ES" noProof="0" smtClean="0"/>
              <a:pPr rtl="0"/>
              <a:t>‹Nº›</a:t>
            </a:fld>
            <a:endParaRPr lang="es-ES"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título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0" name="Marcador de fecha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7BF5E43A-1348-4597-A2F5-11856AA9D9CF}" type="datetime4">
              <a:rPr lang="es-ES" noProof="0" smtClean="0">
                <a:latin typeface="+mn-lt"/>
              </a:rPr>
              <a:t>17 de mayo de 2023</a:t>
            </a:fld>
            <a:endParaRPr lang="es-ES" noProof="0">
              <a:latin typeface="+mn-lt"/>
            </a:endParaRPr>
          </a:p>
        </p:txBody>
      </p:sp>
      <p:sp>
        <p:nvSpPr>
          <p:cNvPr id="31" name="Marcador de pie de página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es-ES" noProof="0"/>
              <a:t>Revisión anual</a:t>
            </a:r>
            <a:endParaRPr lang="es-ES" b="0" noProof="0"/>
          </a:p>
        </p:txBody>
      </p:sp>
      <p:sp>
        <p:nvSpPr>
          <p:cNvPr id="32" name="Marcador de posición de número de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ES" noProof="0" smtClean="0"/>
              <a:pPr rtl="0"/>
              <a:t>‹Nº›</a:t>
            </a:fld>
            <a:endParaRPr lang="es-ES"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hyperlink" Target="https://radiomitre.cienradios.com/diego-santilli-desmintio-que-este-colapsado-el-sistema-de-salud-porteno/" TargetMode="External"/><Relationship Id="rId18" Type="http://schemas.openxmlformats.org/officeDocument/2006/relationships/image" Target="../media/image10.jpg"/><Relationship Id="rId3" Type="http://schemas.openxmlformats.org/officeDocument/2006/relationships/image" Target="../media/image2.png"/><Relationship Id="rId7" Type="http://schemas.openxmlformats.org/officeDocument/2006/relationships/hyperlink" Target="https://radiomitre.cienradios.com/cristian-ritondo-comenzo-a-recorrer-la-provincia-de-buenos-aires-y-se-mete-en-la-pelea-electoral/" TargetMode="External"/><Relationship Id="rId12" Type="http://schemas.openxmlformats.org/officeDocument/2006/relationships/image" Target="../media/image7.jpg"/><Relationship Id="rId17" Type="http://schemas.openxmlformats.org/officeDocument/2006/relationships/hyperlink" Target="https://elmundomejordemabel.blogspot.com/2019/10/lilita-carrio-un-ser-muy-especial.html" TargetMode="External"/><Relationship Id="rId2" Type="http://schemas.openxmlformats.org/officeDocument/2006/relationships/notesSlide" Target="../notesSlides/notesSlide2.xml"/><Relationship Id="rId16" Type="http://schemas.openxmlformats.org/officeDocument/2006/relationships/image" Target="../media/image9.jp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hyperlink" Target="https://trendsneurosci.blogspot.com/2021/07/macri-mira-todas-las-promesas-que-no.html" TargetMode="External"/><Relationship Id="rId5" Type="http://schemas.openxmlformats.org/officeDocument/2006/relationships/hyperlink" Target="https://www.ils.org/" TargetMode="External"/><Relationship Id="rId15" Type="http://schemas.openxmlformats.org/officeDocument/2006/relationships/hyperlink" Target="https://www.lagaceta.com.ar/nota/873105/actualidad/graciela-ocana-el-gobierno-esta-traer-vacuna-no-inmuniza-porcion-mayor-riesgo.html" TargetMode="External"/><Relationship Id="rId10" Type="http://schemas.openxmlformats.org/officeDocument/2006/relationships/image" Target="../media/image6.jpg"/><Relationship Id="rId19" Type="http://schemas.openxmlformats.org/officeDocument/2006/relationships/hyperlink" Target="https://www.laprimerapiedra.com.ar/2021/07/influencers-de-derecha/" TargetMode="External"/><Relationship Id="rId4" Type="http://schemas.openxmlformats.org/officeDocument/2006/relationships/image" Target="../media/image3.svg"/><Relationship Id="rId9" Type="http://schemas.openxmlformats.org/officeDocument/2006/relationships/hyperlink" Target="https://www.rionegro.com.ar/economia/la-oposicion-cargo-contra-alberto-fernandez-y-massa-por-la-inflacion-psicologica-de-84-2907993/" TargetMode="External"/><Relationship Id="rId14"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jpg"/><Relationship Id="rId7" Type="http://schemas.openxmlformats.org/officeDocument/2006/relationships/hyperlink" Target="https://radiomitre.cienradios.com/diego-santilli-desmintio-que-este-colapsado-el-sistema-de-salud-porteno/" TargetMode="Externa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12.png"/><Relationship Id="rId10" Type="http://schemas.openxmlformats.org/officeDocument/2006/relationships/image" Target="../media/image13.png"/><Relationship Id="rId4" Type="http://schemas.openxmlformats.org/officeDocument/2006/relationships/hyperlink" Target="https://elmundomejordemabel.blogspot.com/2019/10/lilita-carrio-un-ser-muy-especial.html" TargetMode="External"/><Relationship Id="rId9" Type="http://schemas.openxmlformats.org/officeDocument/2006/relationships/hyperlink" Target="https://radiomitre.cienradios.com/cristian-ritondo-comenzo-a-recorrer-la-provincia-de-buenos-aires-y-se-mete-en-la-pelea-electora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hyperlink" Target="https://trendsneurosci.blogspot.com/2021/07/macri-mira-todas-las-promesas-que-no.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18E61D8-31A3-2D45-8E25-CBE846E26E1C}"/>
              </a:ext>
            </a:extLst>
          </p:cNvPr>
          <p:cNvSpPr>
            <a:spLocks noGrp="1"/>
          </p:cNvSpPr>
          <p:nvPr>
            <p:ph type="body" sz="quarter" idx="11"/>
          </p:nvPr>
        </p:nvSpPr>
        <p:spPr>
          <a:xfrm>
            <a:off x="6386131" y="4834496"/>
            <a:ext cx="5568696" cy="953337"/>
          </a:xfrm>
        </p:spPr>
        <p:txBody>
          <a:bodyPr rtlCol="0"/>
          <a:lstStyle/>
          <a:p>
            <a:r>
              <a:rPr lang="it-IT" sz="1600" dirty="0">
                <a:solidFill>
                  <a:schemeClr val="tx2">
                    <a:lumMod val="75000"/>
                  </a:schemeClr>
                </a:solidFill>
                <a:latin typeface="+mj-lt"/>
              </a:rPr>
              <a:t>Martina Trossero DNI: 44180996 -martitrossero7@gmail.com - </a:t>
            </a:r>
            <a:r>
              <a:rPr lang="es-ES" sz="1600" dirty="0">
                <a:solidFill>
                  <a:schemeClr val="tx2">
                    <a:lumMod val="75000"/>
                  </a:schemeClr>
                </a:solidFill>
                <a:latin typeface="+mj-lt"/>
              </a:rPr>
              <a:t>Estudiante de Lic. en Ciencia Política</a:t>
            </a:r>
            <a:r>
              <a:rPr lang="es-ES" sz="1600" dirty="0">
                <a:solidFill>
                  <a:schemeClr val="tx2">
                    <a:lumMod val="75000"/>
                  </a:schemeClr>
                </a:solidFill>
              </a:rPr>
              <a:t> </a:t>
            </a:r>
            <a:r>
              <a:rPr lang="it-IT" sz="1600" dirty="0">
                <a:solidFill>
                  <a:schemeClr val="tx2">
                    <a:lumMod val="75000"/>
                  </a:schemeClr>
                </a:solidFill>
                <a:latin typeface="+mj-lt"/>
              </a:rPr>
              <a:t>(UNL)</a:t>
            </a:r>
          </a:p>
          <a:p>
            <a:r>
              <a:rPr lang="it-IT" sz="1600" dirty="0">
                <a:solidFill>
                  <a:schemeClr val="tx2">
                    <a:lumMod val="75000"/>
                  </a:schemeClr>
                </a:solidFill>
                <a:latin typeface="+mj-lt"/>
              </a:rPr>
              <a:t>Francisco Esparza DNI: 40845424. - fezfranc@gmail.com - </a:t>
            </a:r>
            <a:r>
              <a:rPr lang="es-ES" sz="1600" dirty="0">
                <a:solidFill>
                  <a:schemeClr val="tx2">
                    <a:lumMod val="75000"/>
                  </a:schemeClr>
                </a:solidFill>
                <a:latin typeface="+mj-lt"/>
              </a:rPr>
              <a:t>Estudiante de Lic. en Ciencia Política</a:t>
            </a:r>
            <a:r>
              <a:rPr lang="it-IT" sz="1600" dirty="0">
                <a:solidFill>
                  <a:schemeClr val="tx2">
                    <a:lumMod val="75000"/>
                  </a:schemeClr>
                </a:solidFill>
                <a:latin typeface="+mj-lt"/>
              </a:rPr>
              <a:t> (UNL)</a:t>
            </a:r>
          </a:p>
          <a:p>
            <a:pPr rtl="0"/>
            <a:endParaRPr lang="it-IT" sz="1600" dirty="0">
              <a:solidFill>
                <a:schemeClr val="tx2">
                  <a:lumMod val="75000"/>
                </a:schemeClr>
              </a:solidFill>
              <a:latin typeface="+mj-lt"/>
            </a:endParaRPr>
          </a:p>
          <a:p>
            <a:pPr rtl="0"/>
            <a:endParaRPr lang="es-ES" sz="1600" dirty="0">
              <a:solidFill>
                <a:schemeClr val="tx2">
                  <a:lumMod val="75000"/>
                </a:schemeClr>
              </a:solidFill>
              <a:latin typeface="+mj-lt"/>
            </a:endParaRPr>
          </a:p>
        </p:txBody>
      </p:sp>
      <p:pic>
        <p:nvPicPr>
          <p:cNvPr id="5" name="Imagen 4">
            <a:extLst>
              <a:ext uri="{FF2B5EF4-FFF2-40B4-BE49-F238E27FC236}">
                <a16:creationId xmlns:a16="http://schemas.microsoft.com/office/drawing/2014/main" id="{6D6A052C-518D-2FF7-EFBE-D2132BE63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40" y="435427"/>
            <a:ext cx="2527229" cy="25272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Rectángulo 9">
            <a:extLst>
              <a:ext uri="{FF2B5EF4-FFF2-40B4-BE49-F238E27FC236}">
                <a16:creationId xmlns:a16="http://schemas.microsoft.com/office/drawing/2014/main" id="{69DCB0D4-CE49-D111-4F85-C826BA10F8B3}"/>
              </a:ext>
            </a:extLst>
          </p:cNvPr>
          <p:cNvSpPr/>
          <p:nvPr/>
        </p:nvSpPr>
        <p:spPr>
          <a:xfrm>
            <a:off x="4934712" y="627663"/>
            <a:ext cx="7699899" cy="646331"/>
          </a:xfrm>
          <a:prstGeom prst="rect">
            <a:avLst/>
          </a:prstGeom>
          <a:noFill/>
        </p:spPr>
        <p:txBody>
          <a:bodyPr wrap="square" lIns="91440" tIns="45720" rIns="91440" bIns="45720">
            <a:spAutoFit/>
          </a:bodyPr>
          <a:lstStyle/>
          <a:p>
            <a:r>
              <a:rPr lang="es-ES" sz="3600" b="1" dirty="0">
                <a:ln w="9525">
                  <a:solidFill>
                    <a:schemeClr val="bg1"/>
                  </a:solidFill>
                  <a:prstDash val="solid"/>
                </a:ln>
                <a:effectLst>
                  <a:outerShdw blurRad="12700" dist="38100" dir="2700000" algn="tl" rotWithShape="0">
                    <a:schemeClr val="bg1">
                      <a:lumMod val="50000"/>
                    </a:schemeClr>
                  </a:outerShdw>
                </a:effectLst>
              </a:rPr>
              <a:t>UNVERSIDA NACIONAL DEL LITORAL</a:t>
            </a:r>
            <a:endParaRPr lang="es-E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ítulo 11">
            <a:extLst>
              <a:ext uri="{FF2B5EF4-FFF2-40B4-BE49-F238E27FC236}">
                <a16:creationId xmlns:a16="http://schemas.microsoft.com/office/drawing/2014/main" id="{D7085F97-BE18-41A3-B334-424A9115D619}"/>
              </a:ext>
            </a:extLst>
          </p:cNvPr>
          <p:cNvSpPr>
            <a:spLocks noGrp="1"/>
          </p:cNvSpPr>
          <p:nvPr>
            <p:ph type="ctrTitle"/>
          </p:nvPr>
        </p:nvSpPr>
        <p:spPr>
          <a:xfrm>
            <a:off x="5334183" y="2141682"/>
            <a:ext cx="6442624" cy="446463"/>
          </a:xfrm>
        </p:spPr>
        <p:txBody>
          <a:bodyPr/>
          <a:lstStyle/>
          <a:p>
            <a:pPr algn="ctr"/>
            <a:r>
              <a:rPr lang="es-MX" sz="2000" b="0" dirty="0">
                <a:latin typeface="+mn-lt"/>
              </a:rPr>
              <a:t>Trabajo de investigación presentado en el marco de la 6ta JORNADAS DE CIENCIA POLITICA DEL LITORAL.</a:t>
            </a:r>
            <a:endParaRPr lang="es-AR" sz="2000" b="0" dirty="0">
              <a:latin typeface="+mn-lt"/>
            </a:endParaRPr>
          </a:p>
        </p:txBody>
      </p:sp>
      <p:sp>
        <p:nvSpPr>
          <p:cNvPr id="13" name="Título 11">
            <a:extLst>
              <a:ext uri="{FF2B5EF4-FFF2-40B4-BE49-F238E27FC236}">
                <a16:creationId xmlns:a16="http://schemas.microsoft.com/office/drawing/2014/main" id="{AC656075-1804-604C-9FD2-A5F8357A33FB}"/>
              </a:ext>
            </a:extLst>
          </p:cNvPr>
          <p:cNvSpPr txBox="1">
            <a:spLocks/>
          </p:cNvSpPr>
          <p:nvPr/>
        </p:nvSpPr>
        <p:spPr>
          <a:xfrm>
            <a:off x="5059198" y="1138971"/>
            <a:ext cx="6992594" cy="64633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2800" b="0" dirty="0"/>
              <a:t>FACULTAD DE HUMANIDADES Y CIENCIAS</a:t>
            </a:r>
            <a:endParaRPr lang="es-AR" sz="2800" b="0" dirty="0"/>
          </a:p>
        </p:txBody>
      </p:sp>
      <p:sp>
        <p:nvSpPr>
          <p:cNvPr id="14" name="Título 1">
            <a:extLst>
              <a:ext uri="{FF2B5EF4-FFF2-40B4-BE49-F238E27FC236}">
                <a16:creationId xmlns:a16="http://schemas.microsoft.com/office/drawing/2014/main" id="{AA6802E4-F19E-4DF8-6068-510A69A6B89D}"/>
              </a:ext>
            </a:extLst>
          </p:cNvPr>
          <p:cNvSpPr txBox="1">
            <a:spLocks/>
          </p:cNvSpPr>
          <p:nvPr/>
        </p:nvSpPr>
        <p:spPr>
          <a:xfrm>
            <a:off x="6289167" y="2423847"/>
            <a:ext cx="5762625" cy="1626067"/>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100" b="1" i="0" kern="1200" spc="1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sz="2400" dirty="0">
                <a:solidFill>
                  <a:schemeClr val="bg1"/>
                </a:solidFill>
                <a:latin typeface="Arial" panose="020B0604020202020204" pitchFamily="34" charset="0"/>
                <a:ea typeface="Arial" panose="020B0604020202020204" pitchFamily="34" charset="0"/>
              </a:rPr>
              <a:t>“Violencias en plural: la respuesta de la oposición frente al intento de magnicidio de Cristina Fernández.”</a:t>
            </a:r>
            <a:endParaRPr lang="es-ES" sz="7200" dirty="0">
              <a:solidFill>
                <a:schemeClr val="bg1"/>
              </a:solidFill>
            </a:endParaRPr>
          </a:p>
        </p:txBody>
      </p:sp>
      <p:sp>
        <p:nvSpPr>
          <p:cNvPr id="18" name="CuadroTexto 17">
            <a:extLst>
              <a:ext uri="{FF2B5EF4-FFF2-40B4-BE49-F238E27FC236}">
                <a16:creationId xmlns:a16="http://schemas.microsoft.com/office/drawing/2014/main" id="{32387CBF-D17E-5FBB-0B88-B6CA705DA169}"/>
              </a:ext>
            </a:extLst>
          </p:cNvPr>
          <p:cNvSpPr txBox="1"/>
          <p:nvPr/>
        </p:nvSpPr>
        <p:spPr>
          <a:xfrm>
            <a:off x="6276975" y="4323188"/>
            <a:ext cx="6318504" cy="338554"/>
          </a:xfrm>
          <a:prstGeom prst="rect">
            <a:avLst/>
          </a:prstGeom>
          <a:noFill/>
        </p:spPr>
        <p:txBody>
          <a:bodyPr wrap="square">
            <a:spAutoFit/>
          </a:bodyPr>
          <a:lstStyle/>
          <a:p>
            <a:r>
              <a:rPr lang="es-MX" sz="1600" b="0" i="0" u="none" strike="noStrike" dirty="0">
                <a:solidFill>
                  <a:srgbClr val="000000"/>
                </a:solidFill>
                <a:effectLst/>
                <a:latin typeface="+mj-lt"/>
              </a:rPr>
              <a:t>Palabras claves: Magnicidio - Discursos - Violencia.</a:t>
            </a:r>
            <a:endParaRPr lang="es-AR" sz="1600" dirty="0">
              <a:latin typeface="+mj-lt"/>
            </a:endParaRP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F3D98-3C30-4CFC-8643-C81E829C8C25}"/>
              </a:ext>
            </a:extLst>
          </p:cNvPr>
          <p:cNvSpPr>
            <a:spLocks noGrp="1"/>
          </p:cNvSpPr>
          <p:nvPr>
            <p:ph type="title"/>
          </p:nvPr>
        </p:nvSpPr>
        <p:spPr>
          <a:xfrm>
            <a:off x="6368250" y="2527061"/>
            <a:ext cx="6096000" cy="610863"/>
          </a:xfrm>
        </p:spPr>
        <p:txBody>
          <a:bodyPr rtlCol="0">
            <a:noAutofit/>
          </a:bodyPr>
          <a:lstStyle/>
          <a:p>
            <a:pPr algn="ctr" rtl="0"/>
            <a:r>
              <a:rPr lang="es-ES" sz="3600" dirty="0"/>
              <a:t>Gracias por su atención.</a:t>
            </a:r>
          </a:p>
        </p:txBody>
      </p:sp>
      <p:sp>
        <p:nvSpPr>
          <p:cNvPr id="11" name="Subtítulo 10">
            <a:extLst>
              <a:ext uri="{FF2B5EF4-FFF2-40B4-BE49-F238E27FC236}">
                <a16:creationId xmlns:a16="http://schemas.microsoft.com/office/drawing/2014/main" id="{F0F25866-5DB1-334A-8037-692579FBDE39}"/>
              </a:ext>
            </a:extLst>
          </p:cNvPr>
          <p:cNvSpPr>
            <a:spLocks noGrp="1"/>
          </p:cNvSpPr>
          <p:nvPr>
            <p:ph type="subTitle" idx="1"/>
          </p:nvPr>
        </p:nvSpPr>
        <p:spPr/>
        <p:txBody>
          <a:bodyPr rtlCol="0"/>
          <a:lstStyle/>
          <a:p>
            <a:pPr rtl="0"/>
            <a:r>
              <a:rPr lang="es-ES" dirty="0"/>
              <a:t>Gracias por su compromiso y atención esperamos volver a encontrarnos y seguir apostando a construir una mejor ciencia política. </a:t>
            </a:r>
          </a:p>
          <a:p>
            <a:pPr rtl="0"/>
            <a:endParaRPr lang="es-ES" dirty="0"/>
          </a:p>
        </p:txBody>
      </p:sp>
      <p:sp>
        <p:nvSpPr>
          <p:cNvPr id="9" name="Marcador de texto 8">
            <a:extLst>
              <a:ext uri="{FF2B5EF4-FFF2-40B4-BE49-F238E27FC236}">
                <a16:creationId xmlns:a16="http://schemas.microsoft.com/office/drawing/2014/main" id="{76767661-63CB-A645-82F2-3B860E338B67}"/>
              </a:ext>
            </a:extLst>
          </p:cNvPr>
          <p:cNvSpPr>
            <a:spLocks noGrp="1"/>
          </p:cNvSpPr>
          <p:nvPr>
            <p:ph type="body" sz="quarter" idx="11"/>
          </p:nvPr>
        </p:nvSpPr>
        <p:spPr/>
        <p:txBody>
          <a:bodyPr rtlCol="0"/>
          <a:lstStyle/>
          <a:p>
            <a:pPr rtl="0"/>
            <a:r>
              <a:rPr lang="es-ES" dirty="0"/>
              <a:t>Martina Trossero </a:t>
            </a:r>
          </a:p>
          <a:p>
            <a:pPr rtl="0"/>
            <a:r>
              <a:rPr lang="es-ES" dirty="0"/>
              <a:t>Francisco A. Esparza</a:t>
            </a:r>
          </a:p>
        </p:txBody>
      </p:sp>
      <p:pic>
        <p:nvPicPr>
          <p:cNvPr id="12" name="Imagen 11">
            <a:extLst>
              <a:ext uri="{FF2B5EF4-FFF2-40B4-BE49-F238E27FC236}">
                <a16:creationId xmlns:a16="http://schemas.microsoft.com/office/drawing/2014/main" id="{ACD21E1A-AF2F-0A75-37D2-3DC29C93F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867" y="1614380"/>
            <a:ext cx="3733333" cy="3733333"/>
          </a:xfrm>
          <a:prstGeom prst="rect">
            <a:avLst/>
          </a:prstGeom>
        </p:spPr>
      </p:pic>
      <p:sp>
        <p:nvSpPr>
          <p:cNvPr id="14" name="Subtítulo 10">
            <a:extLst>
              <a:ext uri="{FF2B5EF4-FFF2-40B4-BE49-F238E27FC236}">
                <a16:creationId xmlns:a16="http://schemas.microsoft.com/office/drawing/2014/main" id="{938541CA-86A4-8AEA-A2A7-60CC8F31A5D1}"/>
              </a:ext>
            </a:extLst>
          </p:cNvPr>
          <p:cNvSpPr txBox="1">
            <a:spLocks/>
          </p:cNvSpPr>
          <p:nvPr/>
        </p:nvSpPr>
        <p:spPr>
          <a:xfrm>
            <a:off x="1503344" y="5347713"/>
            <a:ext cx="3733332" cy="105779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a:t>Para acceder a nuestro resumen extendido podes escanea el código QR.</a:t>
            </a:r>
          </a:p>
        </p:txBody>
      </p:sp>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353F689-2E51-BF4F-AE47-7CEB7CC4C52A}"/>
              </a:ext>
            </a:extLst>
          </p:cNvPr>
          <p:cNvSpPr>
            <a:spLocks noGrp="1"/>
          </p:cNvSpPr>
          <p:nvPr>
            <p:ph type="title"/>
          </p:nvPr>
        </p:nvSpPr>
        <p:spPr>
          <a:xfrm>
            <a:off x="952499" y="1162527"/>
            <a:ext cx="4941477" cy="610863"/>
          </a:xfrm>
        </p:spPr>
        <p:txBody>
          <a:bodyPr rtlCol="0">
            <a:normAutofit fontScale="90000"/>
          </a:bodyPr>
          <a:lstStyle/>
          <a:p>
            <a:pPr rtl="0"/>
            <a:r>
              <a:rPr lang="es-ES" dirty="0"/>
              <a:t>Consideraciones </a:t>
            </a:r>
            <a:br>
              <a:rPr lang="es-ES" dirty="0"/>
            </a:br>
            <a:r>
              <a:rPr lang="es-ES" dirty="0"/>
              <a:t>Metodológicas</a:t>
            </a:r>
          </a:p>
        </p:txBody>
      </p:sp>
      <p:sp>
        <p:nvSpPr>
          <p:cNvPr id="4" name="Marcador de texto 3">
            <a:extLst>
              <a:ext uri="{FF2B5EF4-FFF2-40B4-BE49-F238E27FC236}">
                <a16:creationId xmlns:a16="http://schemas.microsoft.com/office/drawing/2014/main" id="{A17F80A9-6337-524E-AC61-32C5AFEE8E6D}"/>
              </a:ext>
            </a:extLst>
          </p:cNvPr>
          <p:cNvSpPr>
            <a:spLocks noGrp="1"/>
          </p:cNvSpPr>
          <p:nvPr>
            <p:ph type="body" sz="quarter" idx="11"/>
          </p:nvPr>
        </p:nvSpPr>
        <p:spPr>
          <a:xfrm>
            <a:off x="962102" y="2154976"/>
            <a:ext cx="4572001" cy="2795232"/>
          </a:xfrm>
        </p:spPr>
        <p:txBody>
          <a:bodyPr rtlCol="0"/>
          <a:lstStyle/>
          <a:p>
            <a:pPr rtl="0"/>
            <a:r>
              <a:rPr lang="es-MX" dirty="0"/>
              <a:t>El presente trabajo tiene como metodología el análisis discursivo mediante herramientas provenientes de la teoría de la argumentación.</a:t>
            </a:r>
          </a:p>
          <a:p>
            <a:pPr rtl="0"/>
            <a:r>
              <a:rPr lang="es-MX" dirty="0"/>
              <a:t>Para desarrollar nuestro trabajamos seleccionamos como material emperico los diferentes mensajes posteados en la red social Twitter por dirigentes y dirigentes de los diferentes espacios políticos opositores al Frente de Todos.</a:t>
            </a:r>
            <a:endParaRPr lang="es-ES" dirty="0"/>
          </a:p>
        </p:txBody>
      </p:sp>
      <p:sp>
        <p:nvSpPr>
          <p:cNvPr id="7" name="Marcador de número de diapositiva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es-ES" smtClean="0"/>
              <a:pPr rtl="0"/>
              <a:t>2</a:t>
            </a:fld>
            <a:endParaRPr lang="es-ES"/>
          </a:p>
        </p:txBody>
      </p:sp>
      <p:pic>
        <p:nvPicPr>
          <p:cNvPr id="53" name="Marcador de posición de imagen 52">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 uri="{837473B0-CC2E-450A-ABE3-18F120FF3D39}">
                <a1611:picAttrSrcUrl xmlns:a1611="http://schemas.microsoft.com/office/drawing/2016/11/main" r:id="rId5"/>
              </a:ext>
            </a:extLst>
          </a:blip>
          <a:srcRect/>
          <a:stretch/>
        </p:blipFill>
        <p:spPr>
          <a:xfrm>
            <a:off x="4706471" y="-247250"/>
            <a:ext cx="3183110" cy="3604541"/>
          </a:xfrm>
        </p:spPr>
      </p:pic>
      <p:pic>
        <p:nvPicPr>
          <p:cNvPr id="14" name="Imagen 13">
            <a:extLst>
              <a:ext uri="{FF2B5EF4-FFF2-40B4-BE49-F238E27FC236}">
                <a16:creationId xmlns:a16="http://schemas.microsoft.com/office/drawing/2014/main" id="{0A11AB70-EF2C-1AF1-C484-AC6A9AE2EA84}"/>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597" r="19122" b="-1194"/>
          <a:stretch/>
        </p:blipFill>
        <p:spPr>
          <a:xfrm>
            <a:off x="9900175" y="1946034"/>
            <a:ext cx="1476977" cy="14394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6" name="Imagen 15">
            <a:extLst>
              <a:ext uri="{FF2B5EF4-FFF2-40B4-BE49-F238E27FC236}">
                <a16:creationId xmlns:a16="http://schemas.microsoft.com/office/drawing/2014/main" id="{EC2FA52F-E3C0-6DE4-CEF2-9AC91087D4FB}"/>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31990" t="2693" r="9735" b="1995"/>
          <a:stretch/>
        </p:blipFill>
        <p:spPr>
          <a:xfrm>
            <a:off x="8449940" y="3324078"/>
            <a:ext cx="1521661" cy="13998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Imagen 16">
            <a:extLst>
              <a:ext uri="{FF2B5EF4-FFF2-40B4-BE49-F238E27FC236}">
                <a16:creationId xmlns:a16="http://schemas.microsoft.com/office/drawing/2014/main" id="{742D1925-FEB8-65E8-DE3B-62C9042ADA0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8510" r="8510"/>
          <a:stretch/>
        </p:blipFill>
        <p:spPr>
          <a:xfrm>
            <a:off x="8155116" y="1703199"/>
            <a:ext cx="1564661" cy="14394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Imagen 17">
            <a:extLst>
              <a:ext uri="{FF2B5EF4-FFF2-40B4-BE49-F238E27FC236}">
                <a16:creationId xmlns:a16="http://schemas.microsoft.com/office/drawing/2014/main" id="{5EDEB6A1-50D8-B8CB-D62A-47065B370E47}"/>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4853" t="1902" r="29519" b="-1902"/>
          <a:stretch/>
        </p:blipFill>
        <p:spPr>
          <a:xfrm>
            <a:off x="9646447" y="398192"/>
            <a:ext cx="1521661" cy="13998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Imagen 18">
            <a:extLst>
              <a:ext uri="{FF2B5EF4-FFF2-40B4-BE49-F238E27FC236}">
                <a16:creationId xmlns:a16="http://schemas.microsoft.com/office/drawing/2014/main" id="{480E92F1-3F7B-5864-8725-2C371784BA63}"/>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l="13801" r="13801"/>
          <a:stretch/>
        </p:blipFill>
        <p:spPr>
          <a:xfrm>
            <a:off x="6782052" y="3067737"/>
            <a:ext cx="1521661" cy="13998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Imagen 19">
            <a:extLst>
              <a:ext uri="{FF2B5EF4-FFF2-40B4-BE49-F238E27FC236}">
                <a16:creationId xmlns:a16="http://schemas.microsoft.com/office/drawing/2014/main" id="{2DC7E484-4441-5671-E992-004BB9F31FCC}"/>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l="13823" r="13823"/>
          <a:stretch/>
        </p:blipFill>
        <p:spPr>
          <a:xfrm>
            <a:off x="7931461" y="104121"/>
            <a:ext cx="1521661" cy="13998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Imagen 22">
            <a:extLst>
              <a:ext uri="{FF2B5EF4-FFF2-40B4-BE49-F238E27FC236}">
                <a16:creationId xmlns:a16="http://schemas.microsoft.com/office/drawing/2014/main" id="{71081A2B-78E4-8873-5116-290AE7102CF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13766" r="13766"/>
          <a:stretch/>
        </p:blipFill>
        <p:spPr>
          <a:xfrm>
            <a:off x="10126706" y="3550347"/>
            <a:ext cx="1521661" cy="13998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6" name="CuadroTexto 25">
            <a:extLst>
              <a:ext uri="{FF2B5EF4-FFF2-40B4-BE49-F238E27FC236}">
                <a16:creationId xmlns:a16="http://schemas.microsoft.com/office/drawing/2014/main" id="{CA86D199-2B90-6FB2-06A3-3A81FF7078AC}"/>
              </a:ext>
            </a:extLst>
          </p:cNvPr>
          <p:cNvSpPr txBox="1"/>
          <p:nvPr/>
        </p:nvSpPr>
        <p:spPr>
          <a:xfrm>
            <a:off x="852205" y="4340578"/>
            <a:ext cx="6131299" cy="1077218"/>
          </a:xfrm>
          <a:prstGeom prst="rect">
            <a:avLst/>
          </a:prstGeom>
          <a:noFill/>
        </p:spPr>
        <p:txBody>
          <a:bodyPr wrap="square">
            <a:spAutoFit/>
          </a:bodyPr>
          <a:lstStyle/>
          <a:p>
            <a:r>
              <a:rPr lang="es-MX" sz="1600" b="0" i="0" u="none" strike="noStrike" dirty="0">
                <a:solidFill>
                  <a:srgbClr val="000000"/>
                </a:solidFill>
                <a:effectLst/>
              </a:rPr>
              <a:t>En la actualidad vemos un auge explícito de la circulación de discursos en las redes sociales en internet, sitios con características propias que se transformaron en el devenir de los años en ámbitos donde la mediatización de lo político echó raíces profundas. </a:t>
            </a:r>
            <a:endParaRPr lang="es-AR" sz="1600" dirty="0"/>
          </a:p>
        </p:txBody>
      </p:sp>
    </p:spTree>
    <p:extLst>
      <p:ext uri="{BB962C8B-B14F-4D97-AF65-F5344CB8AC3E}">
        <p14:creationId xmlns:p14="http://schemas.microsoft.com/office/powerpoint/2010/main" val="39124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4DA6714-7EAD-4C4D-D5B4-B6839AA13F94}"/>
              </a:ext>
            </a:extLst>
          </p:cNvPr>
          <p:cNvSpPr>
            <a:spLocks noGrp="1"/>
          </p:cNvSpPr>
          <p:nvPr>
            <p:ph type="title"/>
          </p:nvPr>
        </p:nvSpPr>
        <p:spPr>
          <a:xfrm>
            <a:off x="971550" y="861308"/>
            <a:ext cx="2650539" cy="610863"/>
          </a:xfrm>
        </p:spPr>
        <p:txBody>
          <a:bodyPr/>
          <a:lstStyle/>
          <a:p>
            <a:r>
              <a:rPr lang="es-MX" dirty="0"/>
              <a:t>Objetivo</a:t>
            </a:r>
            <a:endParaRPr lang="es-AR" dirty="0"/>
          </a:p>
        </p:txBody>
      </p:sp>
      <p:sp>
        <p:nvSpPr>
          <p:cNvPr id="17" name="Marcador de número de diapositiva 16">
            <a:extLst>
              <a:ext uri="{FF2B5EF4-FFF2-40B4-BE49-F238E27FC236}">
                <a16:creationId xmlns:a16="http://schemas.microsoft.com/office/drawing/2014/main" id="{99F6FBEC-EC87-CF54-9005-F12CDE6F4D5F}"/>
              </a:ext>
            </a:extLst>
          </p:cNvPr>
          <p:cNvSpPr>
            <a:spLocks noGrp="1"/>
          </p:cNvSpPr>
          <p:nvPr>
            <p:ph type="sldNum" sz="quarter" idx="34"/>
          </p:nvPr>
        </p:nvSpPr>
        <p:spPr/>
        <p:txBody>
          <a:bodyPr/>
          <a:lstStyle/>
          <a:p>
            <a:pPr rtl="0"/>
            <a:fld id="{294A09A9-5501-47C1-A89A-A340965A2BE2}" type="slidenum">
              <a:rPr lang="es-ES" noProof="0" smtClean="0"/>
              <a:pPr rtl="0"/>
              <a:t>3</a:t>
            </a:fld>
            <a:endParaRPr lang="es-ES" noProof="0" dirty="0"/>
          </a:p>
        </p:txBody>
      </p:sp>
      <p:sp>
        <p:nvSpPr>
          <p:cNvPr id="19" name="CuadroTexto 18">
            <a:extLst>
              <a:ext uri="{FF2B5EF4-FFF2-40B4-BE49-F238E27FC236}">
                <a16:creationId xmlns:a16="http://schemas.microsoft.com/office/drawing/2014/main" id="{3E285535-11D2-5EE0-C872-4D9CAF4689DE}"/>
              </a:ext>
            </a:extLst>
          </p:cNvPr>
          <p:cNvSpPr txBox="1"/>
          <p:nvPr/>
        </p:nvSpPr>
        <p:spPr>
          <a:xfrm>
            <a:off x="900529" y="1593516"/>
            <a:ext cx="6094520" cy="923330"/>
          </a:xfrm>
          <a:prstGeom prst="rect">
            <a:avLst/>
          </a:prstGeom>
          <a:noFill/>
        </p:spPr>
        <p:txBody>
          <a:bodyPr wrap="square">
            <a:spAutoFit/>
          </a:bodyPr>
          <a:lstStyle/>
          <a:p>
            <a:r>
              <a:rPr lang="es-MX" dirty="0">
                <a:solidFill>
                  <a:srgbClr val="000000"/>
                </a:solidFill>
                <a:latin typeface="Arial" panose="020B0604020202020204" pitchFamily="34" charset="0"/>
              </a:rPr>
              <a:t>A</a:t>
            </a:r>
            <a:r>
              <a:rPr lang="es-MX" sz="1800" b="0" i="0" u="none" strike="noStrike" dirty="0">
                <a:solidFill>
                  <a:srgbClr val="000000"/>
                </a:solidFill>
                <a:effectLst/>
                <a:latin typeface="Arial" panose="020B0604020202020204" pitchFamily="34" charset="0"/>
              </a:rPr>
              <a:t>nalizar las construcciones discursivas de los y las diferentes dirigentes de la oposición, tras el intento de magnicidio de la Vicepresidenta de la Nación. </a:t>
            </a:r>
          </a:p>
        </p:txBody>
      </p:sp>
    </p:spTree>
    <p:extLst>
      <p:ext uri="{BB962C8B-B14F-4D97-AF65-F5344CB8AC3E}">
        <p14:creationId xmlns:p14="http://schemas.microsoft.com/office/powerpoint/2010/main" val="230422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19620-6CCC-A34D-9D45-D6B57F800708}"/>
              </a:ext>
            </a:extLst>
          </p:cNvPr>
          <p:cNvSpPr>
            <a:spLocks noGrp="1"/>
          </p:cNvSpPr>
          <p:nvPr>
            <p:ph type="title"/>
          </p:nvPr>
        </p:nvSpPr>
        <p:spPr>
          <a:xfrm>
            <a:off x="964023" y="879063"/>
            <a:ext cx="4941477" cy="610863"/>
          </a:xfrm>
        </p:spPr>
        <p:txBody>
          <a:bodyPr rtlCol="0"/>
          <a:lstStyle/>
          <a:p>
            <a:pPr rtl="0"/>
            <a:r>
              <a:rPr lang="es-ES" dirty="0"/>
              <a:t>Escala de tiempo</a:t>
            </a:r>
          </a:p>
        </p:txBody>
      </p:sp>
      <p:sp>
        <p:nvSpPr>
          <p:cNvPr id="4" name="Marcador de texto 3">
            <a:extLst>
              <a:ext uri="{FF2B5EF4-FFF2-40B4-BE49-F238E27FC236}">
                <a16:creationId xmlns:a16="http://schemas.microsoft.com/office/drawing/2014/main" id="{86655189-E7B2-3A4A-99EE-997592791F7D}"/>
              </a:ext>
            </a:extLst>
          </p:cNvPr>
          <p:cNvSpPr>
            <a:spLocks noGrp="1"/>
          </p:cNvSpPr>
          <p:nvPr>
            <p:ph type="body" sz="quarter" idx="11"/>
          </p:nvPr>
        </p:nvSpPr>
        <p:spPr>
          <a:xfrm>
            <a:off x="1296955" y="2568686"/>
            <a:ext cx="2133600" cy="205837"/>
          </a:xfrm>
        </p:spPr>
        <p:txBody>
          <a:bodyPr rtlCol="0"/>
          <a:lstStyle/>
          <a:p>
            <a:pPr rtl="0"/>
            <a:r>
              <a:rPr lang="es-ES" dirty="0"/>
              <a:t>11 Julio - 2022</a:t>
            </a:r>
          </a:p>
        </p:txBody>
      </p:sp>
      <p:sp>
        <p:nvSpPr>
          <p:cNvPr id="3" name="Marcador de texto 2">
            <a:extLst>
              <a:ext uri="{FF2B5EF4-FFF2-40B4-BE49-F238E27FC236}">
                <a16:creationId xmlns:a16="http://schemas.microsoft.com/office/drawing/2014/main" id="{6873C602-BA59-1744-B258-B489E00A3E14}"/>
              </a:ext>
            </a:extLst>
          </p:cNvPr>
          <p:cNvSpPr>
            <a:spLocks noGrp="1"/>
          </p:cNvSpPr>
          <p:nvPr>
            <p:ph type="body" sz="quarter" idx="12"/>
          </p:nvPr>
        </p:nvSpPr>
        <p:spPr>
          <a:xfrm>
            <a:off x="1296955" y="2934856"/>
            <a:ext cx="2760140" cy="684324"/>
          </a:xfrm>
        </p:spPr>
        <p:txBody>
          <a:bodyPr rtlCol="0"/>
          <a:lstStyle/>
          <a:p>
            <a:pPr rtl="0"/>
            <a:r>
              <a:rPr lang="es-MX" dirty="0"/>
              <a:t> La justicia federal dio inicio a los alegatos de los fiscales  Diego Luciani y Sergio Mola.</a:t>
            </a:r>
            <a:endParaRPr lang="es-ES" dirty="0"/>
          </a:p>
        </p:txBody>
      </p:sp>
      <p:sp>
        <p:nvSpPr>
          <p:cNvPr id="6" name="Marcador de texto 5">
            <a:extLst>
              <a:ext uri="{FF2B5EF4-FFF2-40B4-BE49-F238E27FC236}">
                <a16:creationId xmlns:a16="http://schemas.microsoft.com/office/drawing/2014/main" id="{8D4284CF-DF13-E947-ADA5-0FD9AAC03C23}"/>
              </a:ext>
            </a:extLst>
          </p:cNvPr>
          <p:cNvSpPr>
            <a:spLocks noGrp="1"/>
          </p:cNvSpPr>
          <p:nvPr>
            <p:ph type="body" sz="quarter" idx="31"/>
          </p:nvPr>
        </p:nvSpPr>
        <p:spPr>
          <a:xfrm>
            <a:off x="3897799" y="4701908"/>
            <a:ext cx="2133600" cy="205837"/>
          </a:xfrm>
        </p:spPr>
        <p:txBody>
          <a:bodyPr rtlCol="0"/>
          <a:lstStyle/>
          <a:p>
            <a:pPr rtl="0"/>
            <a:r>
              <a:rPr lang="es-ES" dirty="0"/>
              <a:t>23 Agosto - 2022	</a:t>
            </a:r>
          </a:p>
        </p:txBody>
      </p:sp>
      <p:sp>
        <p:nvSpPr>
          <p:cNvPr id="5" name="Marcador de texto 4">
            <a:extLst>
              <a:ext uri="{FF2B5EF4-FFF2-40B4-BE49-F238E27FC236}">
                <a16:creationId xmlns:a16="http://schemas.microsoft.com/office/drawing/2014/main" id="{FA4FEC49-A0F0-FB4E-9A87-B2EF11364721}"/>
              </a:ext>
            </a:extLst>
          </p:cNvPr>
          <p:cNvSpPr>
            <a:spLocks noGrp="1"/>
          </p:cNvSpPr>
          <p:nvPr>
            <p:ph type="body" sz="quarter" idx="30"/>
          </p:nvPr>
        </p:nvSpPr>
        <p:spPr>
          <a:xfrm>
            <a:off x="3874626" y="5064110"/>
            <a:ext cx="3493839" cy="684324"/>
          </a:xfrm>
        </p:spPr>
        <p:txBody>
          <a:bodyPr rtlCol="0"/>
          <a:lstStyle/>
          <a:p>
            <a:pPr rtl="0"/>
            <a:r>
              <a:rPr lang="es-MX" dirty="0"/>
              <a:t>Cristina Fernández realiza una transmisión en vivo por sus redes sociales, exponiendo los vínculos que existen entre quienes la investigan y el gobierno antecesor del presidente Mauricio Macri. </a:t>
            </a:r>
            <a:endParaRPr lang="es-ES" dirty="0"/>
          </a:p>
        </p:txBody>
      </p:sp>
      <p:sp>
        <p:nvSpPr>
          <p:cNvPr id="10" name="Marcador de texto 9">
            <a:extLst>
              <a:ext uri="{FF2B5EF4-FFF2-40B4-BE49-F238E27FC236}">
                <a16:creationId xmlns:a16="http://schemas.microsoft.com/office/drawing/2014/main" id="{9C396C20-F6DF-C940-BE16-6E008BFF9CB9}"/>
              </a:ext>
            </a:extLst>
          </p:cNvPr>
          <p:cNvSpPr>
            <a:spLocks noGrp="1"/>
          </p:cNvSpPr>
          <p:nvPr>
            <p:ph type="body" sz="quarter" idx="35"/>
          </p:nvPr>
        </p:nvSpPr>
        <p:spPr>
          <a:xfrm>
            <a:off x="6438143" y="2568686"/>
            <a:ext cx="2133600" cy="205837"/>
          </a:xfrm>
        </p:spPr>
        <p:txBody>
          <a:bodyPr rtlCol="0"/>
          <a:lstStyle/>
          <a:p>
            <a:pPr rtl="0"/>
            <a:r>
              <a:rPr lang="es-ES" dirty="0"/>
              <a:t>27 Agosto - 2022	</a:t>
            </a:r>
          </a:p>
        </p:txBody>
      </p:sp>
      <p:sp>
        <p:nvSpPr>
          <p:cNvPr id="9" name="Marcador de texto 8">
            <a:extLst>
              <a:ext uri="{FF2B5EF4-FFF2-40B4-BE49-F238E27FC236}">
                <a16:creationId xmlns:a16="http://schemas.microsoft.com/office/drawing/2014/main" id="{55F2A68F-70C1-7F46-9A1C-586701744F58}"/>
              </a:ext>
            </a:extLst>
          </p:cNvPr>
          <p:cNvSpPr>
            <a:spLocks noGrp="1"/>
          </p:cNvSpPr>
          <p:nvPr>
            <p:ph type="body" sz="quarter" idx="34"/>
          </p:nvPr>
        </p:nvSpPr>
        <p:spPr>
          <a:xfrm>
            <a:off x="6438142" y="2934856"/>
            <a:ext cx="3247396" cy="684324"/>
          </a:xfrm>
        </p:spPr>
        <p:txBody>
          <a:bodyPr rtlCol="0"/>
          <a:lstStyle/>
          <a:p>
            <a:pPr rtl="0"/>
            <a:r>
              <a:rPr lang="es-MX" dirty="0"/>
              <a:t>El Jefe de gobierno de la Ciudad Autónoma de Buenos Aires, dispone un operativo policial, mediante el cual instala vallas a cuadras de donde reside la vicepresidenta.</a:t>
            </a:r>
            <a:endParaRPr lang="es-ES" dirty="0"/>
          </a:p>
        </p:txBody>
      </p:sp>
      <p:sp>
        <p:nvSpPr>
          <p:cNvPr id="8" name="Marcador de texto 7">
            <a:extLst>
              <a:ext uri="{FF2B5EF4-FFF2-40B4-BE49-F238E27FC236}">
                <a16:creationId xmlns:a16="http://schemas.microsoft.com/office/drawing/2014/main" id="{58554997-3B04-634C-A36E-69B03113315A}"/>
              </a:ext>
            </a:extLst>
          </p:cNvPr>
          <p:cNvSpPr>
            <a:spLocks noGrp="1"/>
          </p:cNvSpPr>
          <p:nvPr>
            <p:ph type="body" sz="quarter" idx="33"/>
          </p:nvPr>
        </p:nvSpPr>
        <p:spPr>
          <a:xfrm>
            <a:off x="9001711" y="4701908"/>
            <a:ext cx="2133600" cy="205837"/>
          </a:xfrm>
        </p:spPr>
        <p:txBody>
          <a:bodyPr rtlCol="0"/>
          <a:lstStyle/>
          <a:p>
            <a:pPr rtl="0"/>
            <a:r>
              <a:rPr lang="es-ES" dirty="0"/>
              <a:t>1 Septiembre - 2022	</a:t>
            </a:r>
          </a:p>
        </p:txBody>
      </p:sp>
      <p:sp>
        <p:nvSpPr>
          <p:cNvPr id="7" name="Marcador de texto 6">
            <a:extLst>
              <a:ext uri="{FF2B5EF4-FFF2-40B4-BE49-F238E27FC236}">
                <a16:creationId xmlns:a16="http://schemas.microsoft.com/office/drawing/2014/main" id="{4E355B93-F7B4-8649-8BBF-819B529D7EC7}"/>
              </a:ext>
            </a:extLst>
          </p:cNvPr>
          <p:cNvSpPr>
            <a:spLocks noGrp="1"/>
          </p:cNvSpPr>
          <p:nvPr>
            <p:ph type="body" sz="quarter" idx="32"/>
          </p:nvPr>
        </p:nvSpPr>
        <p:spPr>
          <a:xfrm>
            <a:off x="9001710" y="5087328"/>
            <a:ext cx="3036409" cy="684324"/>
          </a:xfrm>
        </p:spPr>
        <p:txBody>
          <a:bodyPr rtlCol="0"/>
          <a:lstStyle/>
          <a:p>
            <a:pPr rtl="0"/>
            <a:r>
              <a:rPr lang="es-MX" dirty="0"/>
              <a:t>En las inmediaciones de la residencia de la Vicepresidenta alrededor de las 20:50 </a:t>
            </a:r>
            <a:r>
              <a:rPr lang="es-MX" dirty="0" err="1"/>
              <a:t>hs</a:t>
            </a:r>
            <a:r>
              <a:rPr lang="es-MX" dirty="0"/>
              <a:t> de la tarde sucede el intento de magnicidio de Cristina Fernández. </a:t>
            </a:r>
            <a:endParaRPr lang="es-ES" dirty="0"/>
          </a:p>
        </p:txBody>
      </p:sp>
      <p:sp>
        <p:nvSpPr>
          <p:cNvPr id="13" name="Marcador de número de diapositiva 12">
            <a:extLst>
              <a:ext uri="{FF2B5EF4-FFF2-40B4-BE49-F238E27FC236}">
                <a16:creationId xmlns:a16="http://schemas.microsoft.com/office/drawing/2014/main" id="{B2B0E625-26CC-9744-9B92-56905E797B65}"/>
              </a:ext>
            </a:extLst>
          </p:cNvPr>
          <p:cNvSpPr>
            <a:spLocks noGrp="1"/>
          </p:cNvSpPr>
          <p:nvPr>
            <p:ph type="sldNum" sz="quarter" idx="38"/>
          </p:nvPr>
        </p:nvSpPr>
        <p:spPr>
          <a:xfrm>
            <a:off x="971550" y="6332220"/>
            <a:ext cx="523240" cy="247651"/>
          </a:xfrm>
        </p:spPr>
        <p:txBody>
          <a:bodyPr rtlCol="0"/>
          <a:lstStyle/>
          <a:p>
            <a:pPr rtl="0"/>
            <a:fld id="{294A09A9-5501-47C1-A89A-A340965A2BE2}" type="slidenum">
              <a:rPr lang="es-ES" smtClean="0"/>
              <a:pPr rtl="0"/>
              <a:t>4</a:t>
            </a:fld>
            <a:endParaRPr lang="es-ES"/>
          </a:p>
        </p:txBody>
      </p:sp>
    </p:spTree>
    <p:extLst>
      <p:ext uri="{BB962C8B-B14F-4D97-AF65-F5344CB8AC3E}">
        <p14:creationId xmlns:p14="http://schemas.microsoft.com/office/powerpoint/2010/main" val="2509101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728DC-195E-4A4E-AEBA-5E0D1DB03B76}"/>
              </a:ext>
            </a:extLst>
          </p:cNvPr>
          <p:cNvSpPr>
            <a:spLocks noGrp="1"/>
          </p:cNvSpPr>
          <p:nvPr>
            <p:ph type="title"/>
          </p:nvPr>
        </p:nvSpPr>
        <p:spPr>
          <a:xfrm>
            <a:off x="999532" y="1988228"/>
            <a:ext cx="5854029" cy="3289971"/>
          </a:xfrm>
        </p:spPr>
        <p:txBody>
          <a:bodyPr rtlCol="0">
            <a:normAutofit/>
          </a:bodyPr>
          <a:lstStyle/>
          <a:p>
            <a:pPr algn="just" rtl="0">
              <a:lnSpc>
                <a:spcPct val="150000"/>
              </a:lnSpc>
            </a:pPr>
            <a:r>
              <a:rPr lang="es-MX" sz="1600" b="0" i="0" u="none" strike="noStrike" dirty="0">
                <a:solidFill>
                  <a:srgbClr val="000000"/>
                </a:solidFill>
                <a:effectLst/>
              </a:rPr>
              <a:t>Lo que hace que el poder agarre, que se le acepte, es simplemente que no pesa solamente como una fuerza que dice no, sino que de hecho la atraviesa, produce cosas, induce placer, forma saber, produce discursos; es preciso considerarlo como una red productiva que atraviesa todo el cuerpo social más que como una instancia negativa que tiene como función reprimir. (Foucault, 2004:182)</a:t>
            </a:r>
            <a:r>
              <a:rPr lang="es-ES" sz="1600" dirty="0"/>
              <a:t>.</a:t>
            </a:r>
            <a:br>
              <a:rPr lang="es-ES" sz="1600" dirty="0"/>
            </a:br>
            <a:endParaRPr lang="es-ES" sz="1600" dirty="0"/>
          </a:p>
        </p:txBody>
      </p:sp>
    </p:spTree>
    <p:extLst>
      <p:ext uri="{BB962C8B-B14F-4D97-AF65-F5344CB8AC3E}">
        <p14:creationId xmlns:p14="http://schemas.microsoft.com/office/powerpoint/2010/main" val="420603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8DC9EC1-5AF3-72C4-8F9C-4943183F6D95}"/>
              </a:ext>
            </a:extLst>
          </p:cNvPr>
          <p:cNvSpPr>
            <a:spLocks noGrp="1"/>
          </p:cNvSpPr>
          <p:nvPr>
            <p:ph type="title"/>
          </p:nvPr>
        </p:nvSpPr>
        <p:spPr>
          <a:xfrm>
            <a:off x="395853" y="1138860"/>
            <a:ext cx="4941477" cy="610863"/>
          </a:xfrm>
        </p:spPr>
        <p:txBody>
          <a:bodyPr/>
          <a:lstStyle/>
          <a:p>
            <a:r>
              <a:rPr lang="es-MX" dirty="0"/>
              <a:t>Material empírico</a:t>
            </a:r>
            <a:endParaRPr lang="es-AR" dirty="0"/>
          </a:p>
        </p:txBody>
      </p:sp>
      <p:sp>
        <p:nvSpPr>
          <p:cNvPr id="7" name="Marcador de número de diapositiva 6">
            <a:extLst>
              <a:ext uri="{FF2B5EF4-FFF2-40B4-BE49-F238E27FC236}">
                <a16:creationId xmlns:a16="http://schemas.microsoft.com/office/drawing/2014/main" id="{DCEEAE5A-4E42-AE3B-6B89-5943794B4867}"/>
              </a:ext>
            </a:extLst>
          </p:cNvPr>
          <p:cNvSpPr>
            <a:spLocks noGrp="1"/>
          </p:cNvSpPr>
          <p:nvPr>
            <p:ph type="sldNum" sz="quarter" idx="16"/>
          </p:nvPr>
        </p:nvSpPr>
        <p:spPr/>
        <p:txBody>
          <a:bodyPr/>
          <a:lstStyle/>
          <a:p>
            <a:pPr rtl="0"/>
            <a:fld id="{294A09A9-5501-47C1-A89A-A340965A2BE2}" type="slidenum">
              <a:rPr lang="es-ES" noProof="0" smtClean="0"/>
              <a:pPr rtl="0"/>
              <a:t>6</a:t>
            </a:fld>
            <a:endParaRPr lang="es-ES" noProof="0" dirty="0"/>
          </a:p>
        </p:txBody>
      </p:sp>
      <p:grpSp>
        <p:nvGrpSpPr>
          <p:cNvPr id="14" name="Grupo 13">
            <a:extLst>
              <a:ext uri="{FF2B5EF4-FFF2-40B4-BE49-F238E27FC236}">
                <a16:creationId xmlns:a16="http://schemas.microsoft.com/office/drawing/2014/main" id="{6822D0AA-8713-3A76-B948-ECFA5629FB40}"/>
              </a:ext>
            </a:extLst>
          </p:cNvPr>
          <p:cNvGrpSpPr/>
          <p:nvPr/>
        </p:nvGrpSpPr>
        <p:grpSpPr>
          <a:xfrm>
            <a:off x="7609163" y="348003"/>
            <a:ext cx="4190685" cy="1308416"/>
            <a:chOff x="5699039" y="2651024"/>
            <a:chExt cx="5164954" cy="1555951"/>
          </a:xfrm>
        </p:grpSpPr>
        <p:sp>
          <p:nvSpPr>
            <p:cNvPr id="13" name="Bocadillo: rectángulo 12">
              <a:extLst>
                <a:ext uri="{FF2B5EF4-FFF2-40B4-BE49-F238E27FC236}">
                  <a16:creationId xmlns:a16="http://schemas.microsoft.com/office/drawing/2014/main" id="{8C7DC436-049B-5D3E-C651-DA88433F7660}"/>
                </a:ext>
              </a:extLst>
            </p:cNvPr>
            <p:cNvSpPr/>
            <p:nvPr/>
          </p:nvSpPr>
          <p:spPr>
            <a:xfrm>
              <a:off x="5699039" y="2651024"/>
              <a:ext cx="5164954" cy="1555951"/>
            </a:xfrm>
            <a:prstGeom prst="wedgeRectCallout">
              <a:avLst>
                <a:gd name="adj1" fmla="val -60565"/>
                <a:gd name="adj2" fmla="val 1774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AR"/>
            </a:p>
          </p:txBody>
        </p:sp>
        <p:pic>
          <p:nvPicPr>
            <p:cNvPr id="11" name="Imagen 10">
              <a:extLst>
                <a:ext uri="{FF2B5EF4-FFF2-40B4-BE49-F238E27FC236}">
                  <a16:creationId xmlns:a16="http://schemas.microsoft.com/office/drawing/2014/main" id="{4927F86B-CA23-0C42-CB1F-54F4D7CDEAB3}"/>
                </a:ext>
              </a:extLst>
            </p:cNvPr>
            <p:cNvPicPr>
              <a:picLocks noChangeAspect="1"/>
            </p:cNvPicPr>
            <p:nvPr/>
          </p:nvPicPr>
          <p:blipFill rotWithShape="1">
            <a:blip r:embed="rId2"/>
            <a:srcRect l="5425" t="36634" r="54044" b="44984"/>
            <a:stretch/>
          </p:blipFill>
          <p:spPr>
            <a:xfrm>
              <a:off x="5810777" y="2794349"/>
              <a:ext cx="4941477" cy="1260630"/>
            </a:xfrm>
            <a:prstGeom prst="rect">
              <a:avLst/>
            </a:prstGeom>
          </p:spPr>
        </p:pic>
      </p:grpSp>
      <p:pic>
        <p:nvPicPr>
          <p:cNvPr id="15" name="Imagen 14">
            <a:extLst>
              <a:ext uri="{FF2B5EF4-FFF2-40B4-BE49-F238E27FC236}">
                <a16:creationId xmlns:a16="http://schemas.microsoft.com/office/drawing/2014/main" id="{A7856FF0-13B4-577C-E46F-7C53AC5D143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3823" r="13823"/>
          <a:stretch/>
        </p:blipFill>
        <p:spPr>
          <a:xfrm flipH="1">
            <a:off x="5933072" y="700472"/>
            <a:ext cx="1139727" cy="1048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1" name="Grupo 20">
            <a:extLst>
              <a:ext uri="{FF2B5EF4-FFF2-40B4-BE49-F238E27FC236}">
                <a16:creationId xmlns:a16="http://schemas.microsoft.com/office/drawing/2014/main" id="{877EE376-56E0-E317-3B63-2014A19712C4}"/>
              </a:ext>
            </a:extLst>
          </p:cNvPr>
          <p:cNvGrpSpPr/>
          <p:nvPr/>
        </p:nvGrpSpPr>
        <p:grpSpPr>
          <a:xfrm>
            <a:off x="7600517" y="1939766"/>
            <a:ext cx="4190685" cy="2063332"/>
            <a:chOff x="7136493" y="2020347"/>
            <a:chExt cx="4253557" cy="1976739"/>
          </a:xfrm>
        </p:grpSpPr>
        <p:sp>
          <p:nvSpPr>
            <p:cNvPr id="20" name="Bocadillo: rectángulo 19">
              <a:extLst>
                <a:ext uri="{FF2B5EF4-FFF2-40B4-BE49-F238E27FC236}">
                  <a16:creationId xmlns:a16="http://schemas.microsoft.com/office/drawing/2014/main" id="{A56137AF-685B-4940-4415-C6C33071BDA0}"/>
                </a:ext>
              </a:extLst>
            </p:cNvPr>
            <p:cNvSpPr/>
            <p:nvPr/>
          </p:nvSpPr>
          <p:spPr>
            <a:xfrm>
              <a:off x="7136493" y="2020347"/>
              <a:ext cx="4253557" cy="1976739"/>
            </a:xfrm>
            <a:prstGeom prst="wedgeRectCallout">
              <a:avLst>
                <a:gd name="adj1" fmla="val -60721"/>
                <a:gd name="adj2" fmla="val -470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AR"/>
            </a:p>
          </p:txBody>
        </p:sp>
        <p:pic>
          <p:nvPicPr>
            <p:cNvPr id="16" name="Imagen 15">
              <a:extLst>
                <a:ext uri="{FF2B5EF4-FFF2-40B4-BE49-F238E27FC236}">
                  <a16:creationId xmlns:a16="http://schemas.microsoft.com/office/drawing/2014/main" id="{C4367D21-D89D-AC0D-1DB1-04C44F7B4859}"/>
                </a:ext>
              </a:extLst>
            </p:cNvPr>
            <p:cNvPicPr>
              <a:picLocks noChangeAspect="1"/>
            </p:cNvPicPr>
            <p:nvPr/>
          </p:nvPicPr>
          <p:blipFill rotWithShape="1">
            <a:blip r:embed="rId5"/>
            <a:srcRect l="3204" t="37886" r="41748" b="17825"/>
            <a:stretch/>
          </p:blipFill>
          <p:spPr>
            <a:xfrm>
              <a:off x="7208244" y="2121671"/>
              <a:ext cx="4100024" cy="1769607"/>
            </a:xfrm>
            <a:prstGeom prst="rect">
              <a:avLst/>
            </a:prstGeom>
          </p:spPr>
        </p:pic>
      </p:grpSp>
      <p:pic>
        <p:nvPicPr>
          <p:cNvPr id="24" name="Imagen 23">
            <a:extLst>
              <a:ext uri="{FF2B5EF4-FFF2-40B4-BE49-F238E27FC236}">
                <a16:creationId xmlns:a16="http://schemas.microsoft.com/office/drawing/2014/main" id="{4C0F07D4-7BDC-FB71-718C-527BBFF2BCB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4853" t="1902" r="29519" b="-1902"/>
          <a:stretch/>
        </p:blipFill>
        <p:spPr>
          <a:xfrm>
            <a:off x="5933072" y="2590916"/>
            <a:ext cx="1139727" cy="10484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Imagen 24">
            <a:extLst>
              <a:ext uri="{FF2B5EF4-FFF2-40B4-BE49-F238E27FC236}">
                <a16:creationId xmlns:a16="http://schemas.microsoft.com/office/drawing/2014/main" id="{1F9B2420-9930-FC21-3F42-C958AB1B03C7}"/>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5597" r="19122" b="-1194"/>
          <a:stretch/>
        </p:blipFill>
        <p:spPr>
          <a:xfrm>
            <a:off x="5933072" y="4485133"/>
            <a:ext cx="1139727" cy="10484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0" name="Grupo 29">
            <a:extLst>
              <a:ext uri="{FF2B5EF4-FFF2-40B4-BE49-F238E27FC236}">
                <a16:creationId xmlns:a16="http://schemas.microsoft.com/office/drawing/2014/main" id="{3862E5DC-373E-8F02-9FF7-EDAAE6602FCC}"/>
              </a:ext>
            </a:extLst>
          </p:cNvPr>
          <p:cNvGrpSpPr/>
          <p:nvPr/>
        </p:nvGrpSpPr>
        <p:grpSpPr>
          <a:xfrm>
            <a:off x="7609164" y="4286445"/>
            <a:ext cx="4190685" cy="1445875"/>
            <a:chOff x="7267382" y="4870246"/>
            <a:chExt cx="4528765" cy="1414103"/>
          </a:xfrm>
        </p:grpSpPr>
        <p:sp>
          <p:nvSpPr>
            <p:cNvPr id="29" name="Bocadillo: rectángulo 28">
              <a:extLst>
                <a:ext uri="{FF2B5EF4-FFF2-40B4-BE49-F238E27FC236}">
                  <a16:creationId xmlns:a16="http://schemas.microsoft.com/office/drawing/2014/main" id="{D866D0EF-D08F-5F9C-0E68-F843A32BDFF9}"/>
                </a:ext>
              </a:extLst>
            </p:cNvPr>
            <p:cNvSpPr/>
            <p:nvPr/>
          </p:nvSpPr>
          <p:spPr>
            <a:xfrm>
              <a:off x="7267382" y="4870246"/>
              <a:ext cx="4528765" cy="1414103"/>
            </a:xfrm>
            <a:prstGeom prst="wedgeRectCallout">
              <a:avLst>
                <a:gd name="adj1" fmla="val -60143"/>
                <a:gd name="adj2" fmla="val -600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AR"/>
            </a:p>
          </p:txBody>
        </p:sp>
        <p:pic>
          <p:nvPicPr>
            <p:cNvPr id="28" name="Imagen 27">
              <a:extLst>
                <a:ext uri="{FF2B5EF4-FFF2-40B4-BE49-F238E27FC236}">
                  <a16:creationId xmlns:a16="http://schemas.microsoft.com/office/drawing/2014/main" id="{3F1B4DA2-2428-AB26-DDF2-4A71182746EC}"/>
                </a:ext>
              </a:extLst>
            </p:cNvPr>
            <p:cNvPicPr>
              <a:picLocks noChangeAspect="1"/>
            </p:cNvPicPr>
            <p:nvPr/>
          </p:nvPicPr>
          <p:blipFill rotWithShape="1">
            <a:blip r:embed="rId10"/>
            <a:srcRect l="12261" t="32422" r="52449" b="50000"/>
            <a:stretch/>
          </p:blipFill>
          <p:spPr>
            <a:xfrm>
              <a:off x="7380475" y="5002468"/>
              <a:ext cx="4302579" cy="1149658"/>
            </a:xfrm>
            <a:prstGeom prst="rect">
              <a:avLst/>
            </a:prstGeom>
          </p:spPr>
        </p:pic>
      </p:grpSp>
      <p:sp>
        <p:nvSpPr>
          <p:cNvPr id="32" name="CuadroTexto 31">
            <a:extLst>
              <a:ext uri="{FF2B5EF4-FFF2-40B4-BE49-F238E27FC236}">
                <a16:creationId xmlns:a16="http://schemas.microsoft.com/office/drawing/2014/main" id="{9B5EC997-5F8D-E6E0-AC37-8CB06A7FBED9}"/>
              </a:ext>
            </a:extLst>
          </p:cNvPr>
          <p:cNvSpPr txBox="1"/>
          <p:nvPr/>
        </p:nvSpPr>
        <p:spPr>
          <a:xfrm>
            <a:off x="213063" y="1961396"/>
            <a:ext cx="5562323" cy="2308324"/>
          </a:xfrm>
          <a:prstGeom prst="rect">
            <a:avLst/>
          </a:prstGeom>
          <a:noFill/>
        </p:spPr>
        <p:txBody>
          <a:bodyPr wrap="square">
            <a:spAutoFit/>
          </a:bodyPr>
          <a:lstStyle/>
          <a:p>
            <a:r>
              <a:rPr lang="es-MX" sz="1600" b="0" i="0" u="none" strike="noStrike" dirty="0">
                <a:solidFill>
                  <a:srgbClr val="000000"/>
                </a:solidFill>
                <a:effectLst/>
              </a:rPr>
              <a:t>La generalización tiende a ser imprecisa, al hablar de violencia en sentido amplio tiende a construir un </a:t>
            </a:r>
            <a:r>
              <a:rPr lang="es-MX" sz="1600" b="0" i="0" dirty="0">
                <a:solidFill>
                  <a:srgbClr val="000000"/>
                </a:solidFill>
                <a:effectLst>
                  <a:outerShdw blurRad="38100" dist="38100" dir="2700000" algn="tl">
                    <a:srgbClr val="000000">
                      <a:alpha val="43137"/>
                    </a:srgbClr>
                  </a:outerShdw>
                </a:effectLst>
              </a:rPr>
              <a:t>marco discursivo diferente al acontecido</a:t>
            </a:r>
            <a:r>
              <a:rPr lang="es-MX" sz="1600" b="0" i="0" u="none" strike="noStrike" dirty="0">
                <a:solidFill>
                  <a:srgbClr val="000000"/>
                </a:solidFill>
                <a:effectLst/>
              </a:rPr>
              <a:t>, soslayando la responsabilidad política de defender no solo a una persona, si no a lo que representa el cargo de vicepresidenta de la nación en un democracia joven como la argentina que se encuentra a meses de cumplir 40 años. </a:t>
            </a:r>
            <a:r>
              <a:rPr lang="es-MX" sz="1600" dirty="0">
                <a:solidFill>
                  <a:srgbClr val="000000"/>
                </a:solidFill>
              </a:rPr>
              <a:t>L</a:t>
            </a:r>
            <a:r>
              <a:rPr lang="es-MX" sz="1600" b="0" i="0" u="none" strike="noStrike" dirty="0">
                <a:solidFill>
                  <a:srgbClr val="000000"/>
                </a:solidFill>
                <a:effectLst/>
              </a:rPr>
              <a:t>a violencia en sentido genérico lejos de establecer tajantemente los tipos de violencias que articularon el intento de magnicidio hacia la vicepresidenta.</a:t>
            </a:r>
            <a:endParaRPr lang="es-AR" sz="1600" dirty="0"/>
          </a:p>
        </p:txBody>
      </p:sp>
    </p:spTree>
    <p:extLst>
      <p:ext uri="{BB962C8B-B14F-4D97-AF65-F5344CB8AC3E}">
        <p14:creationId xmlns:p14="http://schemas.microsoft.com/office/powerpoint/2010/main" val="3071240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8DC9EC1-5AF3-72C4-8F9C-4943183F6D95}"/>
              </a:ext>
            </a:extLst>
          </p:cNvPr>
          <p:cNvSpPr>
            <a:spLocks noGrp="1"/>
          </p:cNvSpPr>
          <p:nvPr>
            <p:ph type="title"/>
          </p:nvPr>
        </p:nvSpPr>
        <p:spPr>
          <a:xfrm>
            <a:off x="872536" y="1154271"/>
            <a:ext cx="4941477" cy="610863"/>
          </a:xfrm>
        </p:spPr>
        <p:txBody>
          <a:bodyPr/>
          <a:lstStyle/>
          <a:p>
            <a:r>
              <a:rPr lang="es-MX" dirty="0"/>
              <a:t>Material empírico</a:t>
            </a:r>
            <a:endParaRPr lang="es-AR" dirty="0"/>
          </a:p>
        </p:txBody>
      </p:sp>
      <p:sp>
        <p:nvSpPr>
          <p:cNvPr id="4" name="Marcador de texto 3">
            <a:extLst>
              <a:ext uri="{FF2B5EF4-FFF2-40B4-BE49-F238E27FC236}">
                <a16:creationId xmlns:a16="http://schemas.microsoft.com/office/drawing/2014/main" id="{B7395610-D1EF-F2C2-EA54-6BF66CD53D60}"/>
              </a:ext>
            </a:extLst>
          </p:cNvPr>
          <p:cNvSpPr>
            <a:spLocks noGrp="1"/>
          </p:cNvSpPr>
          <p:nvPr>
            <p:ph type="body" sz="quarter" idx="11"/>
          </p:nvPr>
        </p:nvSpPr>
        <p:spPr>
          <a:xfrm>
            <a:off x="872536" y="2034668"/>
            <a:ext cx="5124450" cy="2788664"/>
          </a:xfrm>
        </p:spPr>
        <p:txBody>
          <a:bodyPr/>
          <a:lstStyle/>
          <a:p>
            <a:r>
              <a:rPr lang="es-MX" sz="1800" b="0" i="0" u="none" strike="noStrike" dirty="0">
                <a:solidFill>
                  <a:srgbClr val="000000"/>
                </a:solidFill>
                <a:effectLst/>
              </a:rPr>
              <a:t>En su mensaje por las redes el expresidente comparte repudiar el intento de magnicidio, pero en la misma frase donde repudia realiza una valoración un tanto particular. Da por hecho que no tuvo consecuencias el intento de magnicidio y tiene implicitico un </a:t>
            </a:r>
            <a:r>
              <a:rPr lang="es-MX" sz="1800" b="1" i="0" u="none" strike="noStrike" dirty="0">
                <a:solidFill>
                  <a:srgbClr val="000000"/>
                </a:solidFill>
                <a:effectLst/>
              </a:rPr>
              <a:t>presupuesto </a:t>
            </a:r>
            <a:r>
              <a:rPr lang="es-MX" sz="1800" b="0" i="0" u="none" strike="noStrike" dirty="0">
                <a:solidFill>
                  <a:srgbClr val="000000"/>
                </a:solidFill>
                <a:effectLst/>
              </a:rPr>
              <a:t>de que "consecuencia" seria  solamente el asesinato o la consecuencia física, descartando la posibilidad de pensar en consecuencias psicológicas y mentales, como a su vez consecuencias políticas y sociales.</a:t>
            </a:r>
            <a:endParaRPr lang="es-AR" dirty="0"/>
          </a:p>
        </p:txBody>
      </p:sp>
      <p:sp>
        <p:nvSpPr>
          <p:cNvPr id="7" name="Marcador de número de diapositiva 6">
            <a:extLst>
              <a:ext uri="{FF2B5EF4-FFF2-40B4-BE49-F238E27FC236}">
                <a16:creationId xmlns:a16="http://schemas.microsoft.com/office/drawing/2014/main" id="{DCEEAE5A-4E42-AE3B-6B89-5943794B4867}"/>
              </a:ext>
            </a:extLst>
          </p:cNvPr>
          <p:cNvSpPr>
            <a:spLocks noGrp="1"/>
          </p:cNvSpPr>
          <p:nvPr>
            <p:ph type="sldNum" sz="quarter" idx="16"/>
          </p:nvPr>
        </p:nvSpPr>
        <p:spPr/>
        <p:txBody>
          <a:bodyPr/>
          <a:lstStyle/>
          <a:p>
            <a:pPr rtl="0"/>
            <a:fld id="{294A09A9-5501-47C1-A89A-A340965A2BE2}" type="slidenum">
              <a:rPr lang="es-ES" noProof="0" smtClean="0"/>
              <a:pPr rtl="0"/>
              <a:t>7</a:t>
            </a:fld>
            <a:endParaRPr lang="es-ES" noProof="0" dirty="0"/>
          </a:p>
        </p:txBody>
      </p:sp>
      <p:grpSp>
        <p:nvGrpSpPr>
          <p:cNvPr id="2" name="Grupo 1">
            <a:extLst>
              <a:ext uri="{FF2B5EF4-FFF2-40B4-BE49-F238E27FC236}">
                <a16:creationId xmlns:a16="http://schemas.microsoft.com/office/drawing/2014/main" id="{A9CA5CC2-B583-F97F-5615-CA377E596FBD}"/>
              </a:ext>
            </a:extLst>
          </p:cNvPr>
          <p:cNvGrpSpPr/>
          <p:nvPr/>
        </p:nvGrpSpPr>
        <p:grpSpPr>
          <a:xfrm>
            <a:off x="6633285" y="354599"/>
            <a:ext cx="5288813" cy="2390313"/>
            <a:chOff x="1658273" y="2279340"/>
            <a:chExt cx="4971495" cy="2644167"/>
          </a:xfrm>
        </p:grpSpPr>
        <p:sp>
          <p:nvSpPr>
            <p:cNvPr id="8" name="Bocadillo: rectángulo 7">
              <a:extLst>
                <a:ext uri="{FF2B5EF4-FFF2-40B4-BE49-F238E27FC236}">
                  <a16:creationId xmlns:a16="http://schemas.microsoft.com/office/drawing/2014/main" id="{55614EDC-BDF5-1589-B0CF-7628E79ED13F}"/>
                </a:ext>
              </a:extLst>
            </p:cNvPr>
            <p:cNvSpPr/>
            <p:nvPr/>
          </p:nvSpPr>
          <p:spPr>
            <a:xfrm>
              <a:off x="1658273" y="2279340"/>
              <a:ext cx="4971495" cy="2644167"/>
            </a:xfrm>
            <a:prstGeom prst="wedgeRectCallout">
              <a:avLst>
                <a:gd name="adj1" fmla="val -30812"/>
                <a:gd name="adj2" fmla="val 760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AR"/>
            </a:p>
          </p:txBody>
        </p:sp>
        <p:pic>
          <p:nvPicPr>
            <p:cNvPr id="10" name="Imagen 9">
              <a:extLst>
                <a:ext uri="{FF2B5EF4-FFF2-40B4-BE49-F238E27FC236}">
                  <a16:creationId xmlns:a16="http://schemas.microsoft.com/office/drawing/2014/main" id="{D7AF8212-6EE9-FB07-FBB4-B28E76FA3C8F}"/>
                </a:ext>
              </a:extLst>
            </p:cNvPr>
            <p:cNvPicPr>
              <a:picLocks noChangeAspect="1"/>
            </p:cNvPicPr>
            <p:nvPr/>
          </p:nvPicPr>
          <p:blipFill rotWithShape="1">
            <a:blip r:embed="rId2"/>
            <a:srcRect l="8957" t="40048" r="50745" b="27502"/>
            <a:stretch/>
          </p:blipFill>
          <p:spPr>
            <a:xfrm>
              <a:off x="1771694" y="2373525"/>
              <a:ext cx="4733926" cy="2427216"/>
            </a:xfrm>
            <a:prstGeom prst="rect">
              <a:avLst/>
            </a:prstGeom>
          </p:spPr>
        </p:pic>
      </p:grpSp>
      <p:pic>
        <p:nvPicPr>
          <p:cNvPr id="12" name="Imagen 11">
            <a:extLst>
              <a:ext uri="{FF2B5EF4-FFF2-40B4-BE49-F238E27FC236}">
                <a16:creationId xmlns:a16="http://schemas.microsoft.com/office/drawing/2014/main" id="{D67755B3-CD52-0A72-1090-C733C59B54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510" r="8510"/>
          <a:stretch/>
        </p:blipFill>
        <p:spPr>
          <a:xfrm>
            <a:off x="6296994" y="3265907"/>
            <a:ext cx="1438381" cy="13232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CuadroTexto 13">
            <a:extLst>
              <a:ext uri="{FF2B5EF4-FFF2-40B4-BE49-F238E27FC236}">
                <a16:creationId xmlns:a16="http://schemas.microsoft.com/office/drawing/2014/main" id="{2841C12D-D36B-B0F9-C7CA-E9A4FCC73C19}"/>
              </a:ext>
            </a:extLst>
          </p:cNvPr>
          <p:cNvSpPr txBox="1"/>
          <p:nvPr/>
        </p:nvSpPr>
        <p:spPr>
          <a:xfrm>
            <a:off x="2823493" y="5344327"/>
            <a:ext cx="8655333" cy="923330"/>
          </a:xfrm>
          <a:prstGeom prst="rect">
            <a:avLst/>
          </a:prstGeom>
          <a:noFill/>
        </p:spPr>
        <p:txBody>
          <a:bodyPr wrap="square">
            <a:spAutoFit/>
          </a:bodyPr>
          <a:lstStyle/>
          <a:p>
            <a:r>
              <a:rPr lang="es-MX" dirty="0">
                <a:solidFill>
                  <a:srgbClr val="000000"/>
                </a:solidFill>
              </a:rPr>
              <a:t>L</a:t>
            </a:r>
            <a:r>
              <a:rPr lang="es-MX" sz="1800" b="0" i="0" u="none" strike="noStrike" dirty="0">
                <a:solidFill>
                  <a:srgbClr val="000000"/>
                </a:solidFill>
                <a:effectLst/>
              </a:rPr>
              <a:t>o presupuesto se puede entender como “lo que por sabido se calla” y se orienta a la perspectiva de Brown y Yule que sostienen “las presuposiciones son lo que el hablante toma como «terreno común» de los participantes en la conversación” (1983 [1993]:3).</a:t>
            </a:r>
            <a:endParaRPr lang="es-AR" dirty="0"/>
          </a:p>
        </p:txBody>
      </p:sp>
    </p:spTree>
    <p:extLst>
      <p:ext uri="{BB962C8B-B14F-4D97-AF65-F5344CB8AC3E}">
        <p14:creationId xmlns:p14="http://schemas.microsoft.com/office/powerpoint/2010/main" val="98626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DF041-810F-EB14-5C48-A28CEA547E79}"/>
              </a:ext>
            </a:extLst>
          </p:cNvPr>
          <p:cNvSpPr>
            <a:spLocks noGrp="1"/>
          </p:cNvSpPr>
          <p:nvPr>
            <p:ph type="title"/>
          </p:nvPr>
        </p:nvSpPr>
        <p:spPr/>
        <p:txBody>
          <a:bodyPr/>
          <a:lstStyle/>
          <a:p>
            <a:r>
              <a:rPr lang="es-MX" dirty="0"/>
              <a:t>Conclusiones </a:t>
            </a:r>
            <a:endParaRPr lang="es-AR" dirty="0"/>
          </a:p>
        </p:txBody>
      </p:sp>
      <p:sp>
        <p:nvSpPr>
          <p:cNvPr id="15" name="Marcador de número de diapositiva 14">
            <a:extLst>
              <a:ext uri="{FF2B5EF4-FFF2-40B4-BE49-F238E27FC236}">
                <a16:creationId xmlns:a16="http://schemas.microsoft.com/office/drawing/2014/main" id="{3F606B93-D00A-2519-E95E-29F75DFEA08E}"/>
              </a:ext>
            </a:extLst>
          </p:cNvPr>
          <p:cNvSpPr>
            <a:spLocks noGrp="1"/>
          </p:cNvSpPr>
          <p:nvPr>
            <p:ph type="sldNum" sz="quarter" idx="23"/>
          </p:nvPr>
        </p:nvSpPr>
        <p:spPr/>
        <p:txBody>
          <a:bodyPr/>
          <a:lstStyle/>
          <a:p>
            <a:pPr rtl="0"/>
            <a:fld id="{294A09A9-5501-47C1-A89A-A340965A2BE2}" type="slidenum">
              <a:rPr lang="es-ES" noProof="0" smtClean="0"/>
              <a:pPr rtl="0"/>
              <a:t>8</a:t>
            </a:fld>
            <a:endParaRPr lang="es-ES" noProof="0" dirty="0"/>
          </a:p>
        </p:txBody>
      </p:sp>
      <p:sp>
        <p:nvSpPr>
          <p:cNvPr id="19" name="CuadroTexto 18">
            <a:extLst>
              <a:ext uri="{FF2B5EF4-FFF2-40B4-BE49-F238E27FC236}">
                <a16:creationId xmlns:a16="http://schemas.microsoft.com/office/drawing/2014/main" id="{DD511861-4CAB-97F8-4C4E-455253CA92A4}"/>
              </a:ext>
            </a:extLst>
          </p:cNvPr>
          <p:cNvSpPr txBox="1"/>
          <p:nvPr/>
        </p:nvSpPr>
        <p:spPr>
          <a:xfrm>
            <a:off x="759040" y="2208728"/>
            <a:ext cx="10151616" cy="4247317"/>
          </a:xfrm>
          <a:prstGeom prst="rect">
            <a:avLst/>
          </a:prstGeom>
          <a:noFill/>
        </p:spPr>
        <p:txBody>
          <a:bodyPr wrap="square">
            <a:spAutoFit/>
          </a:bodyPr>
          <a:lstStyle/>
          <a:p>
            <a:pPr marR="244043" algn="just" rtl="0">
              <a:spcBef>
                <a:spcPts val="0"/>
              </a:spcBef>
              <a:spcAft>
                <a:spcPts val="0"/>
              </a:spcAft>
            </a:pPr>
            <a:r>
              <a:rPr lang="es-MX" sz="1800" b="0" i="0" u="none" strike="noStrike" dirty="0">
                <a:solidFill>
                  <a:srgbClr val="000000"/>
                </a:solidFill>
                <a:effectLst/>
                <a:latin typeface="Arial" panose="020B0604020202020204" pitchFamily="34" charset="0"/>
              </a:rPr>
              <a:t>En primer lugar, esto les permitió crear un marco discursivo difuso sobre el intento de magnicidio y correr del eje principal el carácter institucional pero a su vez social que tuvo el hecho. </a:t>
            </a:r>
          </a:p>
          <a:p>
            <a:pPr marR="244043" algn="just" rtl="0">
              <a:spcBef>
                <a:spcPts val="0"/>
              </a:spcBef>
              <a:spcAft>
                <a:spcPts val="0"/>
              </a:spcAft>
            </a:pPr>
            <a:endParaRPr lang="es-MX" sz="1800" b="0" i="0" u="none" strike="noStrike" dirty="0">
              <a:solidFill>
                <a:srgbClr val="000000"/>
              </a:solidFill>
              <a:effectLst/>
              <a:latin typeface="Arial" panose="020B0604020202020204" pitchFamily="34" charset="0"/>
            </a:endParaRPr>
          </a:p>
          <a:p>
            <a:pPr marR="244043" algn="just" rtl="0">
              <a:spcBef>
                <a:spcPts val="0"/>
              </a:spcBef>
              <a:spcAft>
                <a:spcPts val="0"/>
              </a:spcAft>
            </a:pPr>
            <a:r>
              <a:rPr lang="es-MX" sz="1800" b="0" i="0" u="none" strike="noStrike" dirty="0">
                <a:solidFill>
                  <a:srgbClr val="000000"/>
                </a:solidFill>
                <a:effectLst/>
                <a:latin typeface="Arial" panose="020B0604020202020204" pitchFamily="34" charset="0"/>
              </a:rPr>
              <a:t>En segundo lugar, este presupuesto que esconde el término “violencia” en general, implica responsabilizar el acontecimiento sobre un sujeto, introduciendo la cuestión de acto individual en lugar de problematizar sobre las causas sociales y políticas que se interrelacionan con lo sucedido. </a:t>
            </a:r>
          </a:p>
          <a:p>
            <a:pPr marR="244043" algn="just" rtl="0">
              <a:spcBef>
                <a:spcPts val="0"/>
              </a:spcBef>
              <a:spcAft>
                <a:spcPts val="0"/>
              </a:spcAft>
            </a:pPr>
            <a:endParaRPr lang="es-MX" dirty="0">
              <a:solidFill>
                <a:srgbClr val="000000"/>
              </a:solidFill>
              <a:latin typeface="Arial" panose="020B0604020202020204" pitchFamily="34" charset="0"/>
            </a:endParaRPr>
          </a:p>
          <a:p>
            <a:pPr marR="244043" algn="just" rtl="0">
              <a:spcBef>
                <a:spcPts val="0"/>
              </a:spcBef>
              <a:spcAft>
                <a:spcPts val="0"/>
              </a:spcAft>
            </a:pPr>
            <a:r>
              <a:rPr lang="es-MX" sz="1800" b="0" i="0" u="none" strike="noStrike" dirty="0">
                <a:solidFill>
                  <a:srgbClr val="000000"/>
                </a:solidFill>
                <a:effectLst/>
                <a:latin typeface="Arial" panose="020B0604020202020204" pitchFamily="34" charset="0"/>
              </a:rPr>
              <a:t>De esta forma, la oposición dando cuenta de la utilización genérica del término, se despoja de las responsabilidades políticas y sociales que tienen los discursos estigmatizantes y violentos sobre las figuras políticas, en especial sobre la vicepresidenta de la nación, que emiten los diferentes dirigentes y dirigentes de la oposición.</a:t>
            </a:r>
            <a:endParaRPr lang="es-MX" b="0" dirty="0">
              <a:effectLst/>
            </a:endParaRPr>
          </a:p>
          <a:p>
            <a:br>
              <a:rPr lang="es-MX" dirty="0"/>
            </a:br>
            <a:endParaRPr lang="es-AR" dirty="0"/>
          </a:p>
        </p:txBody>
      </p:sp>
    </p:spTree>
    <p:extLst>
      <p:ext uri="{BB962C8B-B14F-4D97-AF65-F5344CB8AC3E}">
        <p14:creationId xmlns:p14="http://schemas.microsoft.com/office/powerpoint/2010/main" val="1070537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122DF8-59D4-D94D-8ED9-F2F319899DBF}"/>
              </a:ext>
            </a:extLst>
          </p:cNvPr>
          <p:cNvSpPr>
            <a:spLocks noGrp="1"/>
          </p:cNvSpPr>
          <p:nvPr>
            <p:ph type="title"/>
          </p:nvPr>
        </p:nvSpPr>
        <p:spPr/>
        <p:txBody>
          <a:bodyPr rtlCol="0"/>
          <a:lstStyle/>
          <a:p>
            <a:pPr rtl="0"/>
            <a:r>
              <a:rPr lang="es-ES" dirty="0"/>
              <a:t>Bibliografía</a:t>
            </a:r>
          </a:p>
        </p:txBody>
      </p:sp>
      <p:sp>
        <p:nvSpPr>
          <p:cNvPr id="48" name="Marcador de texto 47">
            <a:extLst>
              <a:ext uri="{FF2B5EF4-FFF2-40B4-BE49-F238E27FC236}">
                <a16:creationId xmlns:a16="http://schemas.microsoft.com/office/drawing/2014/main" id="{CEBFC0C0-C506-47F0-AE21-8A46DB86644A}"/>
              </a:ext>
            </a:extLst>
          </p:cNvPr>
          <p:cNvSpPr>
            <a:spLocks noGrp="1"/>
          </p:cNvSpPr>
          <p:nvPr>
            <p:ph type="body" sz="quarter" idx="15"/>
          </p:nvPr>
        </p:nvSpPr>
        <p:spPr>
          <a:xfrm>
            <a:off x="964023" y="2026126"/>
            <a:ext cx="9437306" cy="4205998"/>
          </a:xfrm>
        </p:spPr>
        <p:txBody>
          <a:bodyPr rtlCol="0"/>
          <a:lstStyle/>
          <a:p>
            <a:pPr marL="171450" indent="-171450" rtl="0">
              <a:buFont typeface="Wingdings" panose="05000000000000000000" pitchFamily="2" charset="2"/>
              <a:buChar char="Ø"/>
            </a:pPr>
            <a:r>
              <a:rPr lang="es-MX" sz="1000" dirty="0"/>
              <a:t>Austin, John (1982). Cómo hacer cosas con palabras. Palabras y acciones. </a:t>
            </a:r>
            <a:r>
              <a:rPr lang="es-MX" sz="1000" dirty="0" err="1"/>
              <a:t>Barcelona:Paidós</a:t>
            </a:r>
            <a:r>
              <a:rPr lang="es-MX" sz="1000" dirty="0"/>
              <a:t>.</a:t>
            </a:r>
          </a:p>
          <a:p>
            <a:pPr marL="171450" indent="-171450" rtl="0">
              <a:buFont typeface="Wingdings" panose="05000000000000000000" pitchFamily="2" charset="2"/>
              <a:buChar char="Ø"/>
            </a:pPr>
            <a:r>
              <a:rPr lang="es-MX" sz="1000" dirty="0"/>
              <a:t>Castells, M. (2000) La era de la información. El Poder de la Identidad. Volumen II. Pp.341-392, 2da. Edición. Esp. SXXI ed. México. </a:t>
            </a:r>
          </a:p>
          <a:p>
            <a:pPr marL="171450" indent="-171450" rtl="0">
              <a:buFont typeface="Wingdings" panose="05000000000000000000" pitchFamily="2" charset="2"/>
              <a:buChar char="Ø"/>
            </a:pPr>
            <a:r>
              <a:rPr lang="es-MX" sz="1000" dirty="0"/>
              <a:t>de Barros, D. L. P. (2014). O discurso intolerante </a:t>
            </a:r>
            <a:r>
              <a:rPr lang="es-MX" sz="1000" dirty="0" err="1"/>
              <a:t>na</a:t>
            </a:r>
            <a:r>
              <a:rPr lang="es-MX" sz="1000" dirty="0"/>
              <a:t> internet: </a:t>
            </a:r>
            <a:r>
              <a:rPr lang="es-MX" sz="1000" dirty="0" err="1"/>
              <a:t>enunciação</a:t>
            </a:r>
            <a:r>
              <a:rPr lang="es-MX" sz="1000" dirty="0"/>
              <a:t> e </a:t>
            </a:r>
            <a:r>
              <a:rPr lang="es-MX" sz="1000" dirty="0" err="1"/>
              <a:t>interação</a:t>
            </a:r>
            <a:r>
              <a:rPr lang="es-MX" sz="1000" dirty="0"/>
              <a:t>. In </a:t>
            </a:r>
            <a:r>
              <a:rPr lang="es-MX" sz="1000" dirty="0" err="1"/>
              <a:t>Proceedings</a:t>
            </a:r>
            <a:r>
              <a:rPr lang="es-MX" sz="1000" dirty="0"/>
              <a:t> </a:t>
            </a:r>
            <a:r>
              <a:rPr lang="es-MX" sz="1000" dirty="0" err="1"/>
              <a:t>of</a:t>
            </a:r>
            <a:r>
              <a:rPr lang="es-MX" sz="1000" dirty="0"/>
              <a:t> XVII CONGRESO INTERNACIONAL ASOCIACIÓN DE LINGÜÍSTICA Y FILOLOGÍA DE AMÉRICA LATINA (ALFAL 2014).</a:t>
            </a:r>
          </a:p>
          <a:p>
            <a:pPr marL="171450" indent="-171450" rtl="0">
              <a:buFont typeface="Wingdings" panose="05000000000000000000" pitchFamily="2" charset="2"/>
              <a:buChar char="Ø"/>
            </a:pPr>
            <a:r>
              <a:rPr lang="es-MX" sz="1000" dirty="0" err="1"/>
              <a:t>Ducrot</a:t>
            </a:r>
            <a:r>
              <a:rPr lang="es-MX" sz="1000" dirty="0"/>
              <a:t>, O. (1984) "I. La descripción semántica de los enunciados y la noción de presuposición", en El decir y lo dicho, Buenos Aires: Hachette.</a:t>
            </a:r>
          </a:p>
          <a:p>
            <a:pPr marL="171450" indent="-171450" rtl="0">
              <a:buFont typeface="Wingdings" panose="05000000000000000000" pitchFamily="2" charset="2"/>
              <a:buChar char="Ø"/>
            </a:pPr>
            <a:r>
              <a:rPr lang="es-MX" sz="1000" dirty="0"/>
              <a:t>Foucault, Michel (1969). La arqueología del saber (pág. 90). Madrid: Siglo XXI, 1978  </a:t>
            </a:r>
          </a:p>
          <a:p>
            <a:pPr marL="171450" indent="-171450" rtl="0">
              <a:buFont typeface="Wingdings" panose="05000000000000000000" pitchFamily="2" charset="2"/>
              <a:buChar char="Ø"/>
            </a:pPr>
            <a:r>
              <a:rPr lang="es-MX" sz="1000" dirty="0"/>
              <a:t>Foucault, Michel (1984). Vigilar y castigar. México: Siglo XXI.</a:t>
            </a:r>
          </a:p>
          <a:p>
            <a:pPr marL="171450" indent="-171450" rtl="0">
              <a:buFont typeface="Wingdings" panose="05000000000000000000" pitchFamily="2" charset="2"/>
              <a:buChar char="Ø"/>
            </a:pPr>
            <a:r>
              <a:rPr lang="es-MX" sz="1000" dirty="0"/>
              <a:t>Foucault, Michel (1977). Historia de la sexualidad, vol. 1: “La voluntad de saber”. México: Siglo XXI.</a:t>
            </a:r>
          </a:p>
          <a:p>
            <a:pPr marL="171450" indent="-171450" rtl="0">
              <a:buFont typeface="Wingdings" panose="05000000000000000000" pitchFamily="2" charset="2"/>
              <a:buChar char="Ø"/>
            </a:pPr>
            <a:r>
              <a:rPr lang="es-MX" sz="1000" dirty="0"/>
              <a:t>Foucault, Michel (1992). Microfísica del poder. Madrid: La Piqueta.</a:t>
            </a:r>
          </a:p>
          <a:p>
            <a:pPr marL="171450" indent="-171450" rtl="0">
              <a:buFont typeface="Wingdings" panose="05000000000000000000" pitchFamily="2" charset="2"/>
              <a:buChar char="Ø"/>
            </a:pPr>
            <a:r>
              <a:rPr lang="es-MX" sz="1000" dirty="0"/>
              <a:t>García Negroni, M. M. (1998) "Negación metalingüística, argumentación y </a:t>
            </a:r>
            <a:r>
              <a:rPr lang="es-MX" sz="1000" dirty="0" err="1"/>
              <a:t>escalaridad</a:t>
            </a:r>
            <a:r>
              <a:rPr lang="es-MX" sz="1000" dirty="0"/>
              <a:t>", en Signo y Seña, 9, pp. 227-252.</a:t>
            </a:r>
          </a:p>
          <a:p>
            <a:pPr marL="171450" indent="-171450" rtl="0">
              <a:buFont typeface="Wingdings" panose="05000000000000000000" pitchFamily="2" charset="2"/>
              <a:buChar char="Ø"/>
            </a:pPr>
            <a:r>
              <a:rPr lang="es-MX" sz="1000" dirty="0" err="1"/>
              <a:t>Gutierrez</a:t>
            </a:r>
            <a:r>
              <a:rPr lang="es-MX" sz="1000" dirty="0"/>
              <a:t>, A. (1994 [2005]) Cap. II "Las estructuras sociales externas o lo social hecho cosas" y Cap. III "Las estructuras sociales internalizadas o lo social hecho cuerpo" en Pierre Bourdieu. Las prácticas sociales. Córdoba: Ferreyra. </a:t>
            </a:r>
          </a:p>
          <a:p>
            <a:pPr marL="171450" indent="-171450" rtl="0">
              <a:buFont typeface="Wingdings" panose="05000000000000000000" pitchFamily="2" charset="2"/>
              <a:buChar char="Ø"/>
            </a:pPr>
            <a:r>
              <a:rPr lang="es-MX" sz="1000" dirty="0"/>
              <a:t>Íñiguez, </a:t>
            </a:r>
            <a:r>
              <a:rPr lang="es-MX" sz="1000" dirty="0" err="1"/>
              <a:t>Lupicinio</a:t>
            </a:r>
            <a:r>
              <a:rPr lang="es-MX" sz="1000" dirty="0"/>
              <a:t> (2003): “El lenguaje en las Ciencias Sociales. Fundamentos, conceptos y modelos” en: Análisis del discurso. Manual para las Ciencias Sociales, Barcelona, UOC. </a:t>
            </a:r>
          </a:p>
          <a:p>
            <a:pPr marL="171450" indent="-171450" rtl="0">
              <a:buFont typeface="Wingdings" panose="05000000000000000000" pitchFamily="2" charset="2"/>
              <a:buChar char="Ø"/>
            </a:pPr>
            <a:r>
              <a:rPr lang="es-MX" sz="1000" dirty="0"/>
              <a:t>Lozano, J., Peña-Marín, C. y Abril, G (1993) "Cap.4: El hacer de lo no dicho", en Análisis del Discurso: Hacia una semiótica de la interacción textual. Madrid: Cátedra.</a:t>
            </a:r>
          </a:p>
          <a:p>
            <a:pPr marL="171450" indent="-171450" rtl="0">
              <a:buFont typeface="Wingdings" panose="05000000000000000000" pitchFamily="2" charset="2"/>
              <a:buChar char="Ø"/>
            </a:pPr>
            <a:r>
              <a:rPr lang="es-MX" sz="1000" dirty="0" err="1"/>
              <a:t>Slimovich</a:t>
            </a:r>
            <a:r>
              <a:rPr lang="es-MX" sz="1000" dirty="0"/>
              <a:t>, A. (2016). Política y redes sociales en Argentina. El caso de los candidatos presidenciales de 2011 en Twitter. Signo y Pensamiento, 35(68), 86-100. http://dx.doi.org/10.11144/Javeriana.syp35-68.prsa</a:t>
            </a:r>
          </a:p>
          <a:p>
            <a:pPr marL="171450" indent="-171450" rtl="0">
              <a:buFont typeface="Wingdings" panose="05000000000000000000" pitchFamily="2" charset="2"/>
              <a:buChar char="Ø"/>
            </a:pPr>
            <a:r>
              <a:rPr lang="es-MX" sz="1000" dirty="0"/>
              <a:t>Verón, Eliseo, (1987): "La palabra adversativa" en El discurso político, Hachette, Buenos Aires. </a:t>
            </a:r>
          </a:p>
          <a:p>
            <a:pPr marL="171450" indent="-171450" rtl="0">
              <a:buFont typeface="Wingdings" panose="05000000000000000000" pitchFamily="2" charset="2"/>
              <a:buChar char="Ø"/>
            </a:pPr>
            <a:endParaRPr lang="es-ES" sz="1000" dirty="0"/>
          </a:p>
        </p:txBody>
      </p:sp>
      <p:sp>
        <p:nvSpPr>
          <p:cNvPr id="5" name="Marcador de número de diapositiva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rtlCol="0"/>
          <a:lstStyle/>
          <a:p>
            <a:pPr rtl="0"/>
            <a:fld id="{294A09A9-5501-47C1-A89A-A340965A2BE2}" type="slidenum">
              <a:rPr lang="es-ES" smtClean="0"/>
              <a:pPr rtl="0"/>
              <a:t>9</a:t>
            </a:fld>
            <a:endParaRPr lang="es-ES"/>
          </a:p>
        </p:txBody>
      </p:sp>
    </p:spTree>
    <p:extLst>
      <p:ext uri="{BB962C8B-B14F-4D97-AF65-F5344CB8AC3E}">
        <p14:creationId xmlns:p14="http://schemas.microsoft.com/office/powerpoint/2010/main" val="643842168"/>
      </p:ext>
    </p:extLst>
  </p:cSld>
  <p:clrMapOvr>
    <a:masterClrMapping/>
  </p:clrMapOvr>
</p:sld>
</file>

<file path=ppt/theme/theme1.xml><?xml version="1.0" encoding="utf-8"?>
<a:theme xmlns:a="http://schemas.openxmlformats.org/drawingml/2006/main" name="Tema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432_TF78853419_Win32.potx" id="{F85094AE-F951-45B6-B003-F9F3B4BD38C5}" vid="{E124D037-8587-41C3-AB02-2A120C8407E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anual geométrica</Template>
  <TotalTime>198</TotalTime>
  <Words>1286</Words>
  <Application>Microsoft Office PowerPoint</Application>
  <PresentationFormat>Panorámica</PresentationFormat>
  <Paragraphs>68</Paragraphs>
  <Slides>10</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vt:lpstr>
      <vt:lpstr>Franklin Gothic Book</vt:lpstr>
      <vt:lpstr>Franklin Gothic Demi</vt:lpstr>
      <vt:lpstr>Wingdings</vt:lpstr>
      <vt:lpstr>Tema1</vt:lpstr>
      <vt:lpstr>Trabajo de investigación presentado en el marco de la 6ta JORNADAS DE CIENCIA POLITICA DEL LITORAL.</vt:lpstr>
      <vt:lpstr>Consideraciones  Metodológicas</vt:lpstr>
      <vt:lpstr>Objetivo</vt:lpstr>
      <vt:lpstr>Escala de tiempo</vt:lpstr>
      <vt:lpstr>Lo que hace que el poder agarre, que se le acepte, es simplemente que no pesa solamente como una fuerza que dice no, sino que de hecho la atraviesa, produce cosas, induce placer, forma saber, produce discursos; es preciso considerarlo como una red productiva que atraviesa todo el cuerpo social más que como una instancia negativa que tiene como función reprimir. (Foucault, 2004:182). </vt:lpstr>
      <vt:lpstr>Material empírico</vt:lpstr>
      <vt:lpstr>Material empírico</vt:lpstr>
      <vt:lpstr>Conclusiones </vt:lpstr>
      <vt:lpstr>Bibliografía</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de investigación presentado en el marco de la 6ta JORNADAS DE CIENCIA POLITICA DEL LITORAL.</dc:title>
  <dc:creator>Federico Alvarez</dc:creator>
  <cp:lastModifiedBy>Federico Alvarez</cp:lastModifiedBy>
  <cp:revision>3</cp:revision>
  <dcterms:created xsi:type="dcterms:W3CDTF">2023-05-17T17:39:52Z</dcterms:created>
  <dcterms:modified xsi:type="dcterms:W3CDTF">2023-05-18T01:40:12Z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